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2"/>
  </p:notesMasterIdLst>
  <p:sldIdLst>
    <p:sldId id="301" r:id="rId2"/>
    <p:sldId id="265" r:id="rId3"/>
    <p:sldId id="417" r:id="rId4"/>
    <p:sldId id="502" r:id="rId5"/>
    <p:sldId id="503" r:id="rId6"/>
    <p:sldId id="504" r:id="rId7"/>
    <p:sldId id="505" r:id="rId8"/>
    <p:sldId id="506" r:id="rId9"/>
    <p:sldId id="508" r:id="rId10"/>
    <p:sldId id="509" r:id="rId11"/>
    <p:sldId id="510" r:id="rId12"/>
    <p:sldId id="511" r:id="rId13"/>
    <p:sldId id="512" r:id="rId14"/>
    <p:sldId id="513" r:id="rId15"/>
    <p:sldId id="551" r:id="rId16"/>
    <p:sldId id="553" r:id="rId17"/>
    <p:sldId id="517" r:id="rId18"/>
    <p:sldId id="534" r:id="rId19"/>
    <p:sldId id="535" r:id="rId20"/>
    <p:sldId id="536" r:id="rId21"/>
    <p:sldId id="537" r:id="rId22"/>
    <p:sldId id="538" r:id="rId23"/>
    <p:sldId id="539" r:id="rId24"/>
    <p:sldId id="540" r:id="rId25"/>
    <p:sldId id="531" r:id="rId26"/>
    <p:sldId id="543" r:id="rId27"/>
    <p:sldId id="544" r:id="rId28"/>
    <p:sldId id="545" r:id="rId29"/>
    <p:sldId id="546" r:id="rId30"/>
    <p:sldId id="547" r:id="rId31"/>
    <p:sldId id="548" r:id="rId32"/>
    <p:sldId id="549" r:id="rId33"/>
    <p:sldId id="550" r:id="rId34"/>
    <p:sldId id="525" r:id="rId35"/>
    <p:sldId id="514" r:id="rId36"/>
    <p:sldId id="516" r:id="rId37"/>
    <p:sldId id="518" r:id="rId38"/>
    <p:sldId id="519" r:id="rId39"/>
    <p:sldId id="520" r:id="rId40"/>
    <p:sldId id="521" r:id="rId41"/>
    <p:sldId id="522" r:id="rId42"/>
    <p:sldId id="497" r:id="rId43"/>
    <p:sldId id="523" r:id="rId44"/>
    <p:sldId id="524" r:id="rId45"/>
    <p:sldId id="554" r:id="rId46"/>
    <p:sldId id="555" r:id="rId47"/>
    <p:sldId id="556" r:id="rId48"/>
    <p:sldId id="530" r:id="rId49"/>
    <p:sldId id="526" r:id="rId50"/>
    <p:sldId id="527" r:id="rId51"/>
    <p:sldId id="532" r:id="rId52"/>
    <p:sldId id="528" r:id="rId53"/>
    <p:sldId id="529" r:id="rId54"/>
    <p:sldId id="557" r:id="rId55"/>
    <p:sldId id="558" r:id="rId56"/>
    <p:sldId id="559" r:id="rId57"/>
    <p:sldId id="560" r:id="rId58"/>
    <p:sldId id="533" r:id="rId59"/>
    <p:sldId id="561" r:id="rId60"/>
    <p:sldId id="562" r:id="rId61"/>
    <p:sldId id="585" r:id="rId62"/>
    <p:sldId id="586" r:id="rId63"/>
    <p:sldId id="587" r:id="rId64"/>
    <p:sldId id="563" r:id="rId65"/>
    <p:sldId id="564" r:id="rId66"/>
    <p:sldId id="541" r:id="rId67"/>
    <p:sldId id="542" r:id="rId68"/>
    <p:sldId id="565" r:id="rId69"/>
    <p:sldId id="588" r:id="rId70"/>
    <p:sldId id="589" r:id="rId71"/>
    <p:sldId id="590" r:id="rId72"/>
    <p:sldId id="566" r:id="rId73"/>
    <p:sldId id="567" r:id="rId74"/>
    <p:sldId id="568" r:id="rId75"/>
    <p:sldId id="591" r:id="rId76"/>
    <p:sldId id="592" r:id="rId77"/>
    <p:sldId id="593" r:id="rId78"/>
    <p:sldId id="569" r:id="rId79"/>
    <p:sldId id="571" r:id="rId80"/>
    <p:sldId id="594" r:id="rId81"/>
    <p:sldId id="572" r:id="rId82"/>
    <p:sldId id="595" r:id="rId83"/>
    <p:sldId id="573" r:id="rId84"/>
    <p:sldId id="597" r:id="rId85"/>
    <p:sldId id="574" r:id="rId86"/>
    <p:sldId id="596" r:id="rId87"/>
    <p:sldId id="575" r:id="rId88"/>
    <p:sldId id="598" r:id="rId89"/>
    <p:sldId id="599" r:id="rId90"/>
    <p:sldId id="577" r:id="rId91"/>
    <p:sldId id="600" r:id="rId92"/>
    <p:sldId id="552" r:id="rId93"/>
    <p:sldId id="601" r:id="rId94"/>
    <p:sldId id="578" r:id="rId95"/>
    <p:sldId id="579" r:id="rId96"/>
    <p:sldId id="580" r:id="rId97"/>
    <p:sldId id="581" r:id="rId98"/>
    <p:sldId id="582" r:id="rId99"/>
    <p:sldId id="583" r:id="rId100"/>
    <p:sldId id="584" r:id="rId101"/>
  </p:sldIdLst>
  <p:sldSz cx="12192000" cy="6858000"/>
  <p:notesSz cx="6858000" cy="9144000"/>
  <p:embeddedFontLst>
    <p:embeddedFont>
      <p:font typeface="Calibri" panose="020F0502020204030204" pitchFamily="34" charset="0"/>
      <p:regular r:id="rId103"/>
      <p:bold r:id="rId104"/>
      <p:italic r:id="rId105"/>
      <p:boldItalic r:id="rId106"/>
    </p:embeddedFont>
    <p:embeddedFont>
      <p:font typeface="Cambria Math" panose="02040503050406030204" pitchFamily="18" charset="0"/>
      <p:regular r:id="rId107"/>
    </p:embeddedFont>
    <p:embeddedFont>
      <p:font typeface="Lato" panose="020F0502020204030203" pitchFamily="34" charset="0"/>
      <p:regular r:id="rId108"/>
      <p:bold r:id="rId109"/>
      <p:italic r:id="rId110"/>
      <p:boldItalic r:id="rId111"/>
    </p:embeddedFont>
    <p:embeddedFont>
      <p:font typeface="Lato Light" panose="020F0302020204030203" pitchFamily="34" charset="0"/>
      <p:regular r:id="rId112"/>
      <p:bold r:id="rId113"/>
      <p:italic r:id="rId114"/>
      <p:boldItalic r:id="rId115"/>
    </p:embeddedFont>
    <p:embeddedFont>
      <p:font typeface="Roboto" panose="02000000000000000000" pitchFamily="2" charset="0"/>
      <p:regular r:id="rId116"/>
      <p:bold r:id="rId117"/>
      <p:italic r:id="rId118"/>
      <p:boldItalic r:id="rId119"/>
    </p:embeddedFont>
    <p:embeddedFont>
      <p:font typeface="Roboto Slab" pitchFamily="2" charset="0"/>
      <p:regular r:id="rId120"/>
      <p:bold r:id="rId1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2" roundtripDataSignature="AMtx7mh8+V1nZDCJuCgwzr3Qy4UygyyS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47C074C-A82D-4799-AD4D-ECD6B58B4DEF}">
  <a:tblStyle styleId="{947C074C-A82D-4799-AD4D-ECD6B58B4DEF}" styleName="Table_0">
    <a:wholeTbl>
      <a:tcTxStyle b="off" i="off">
        <a:font>
          <a:latin typeface="Lato Light"/>
          <a:ea typeface="Lato Light"/>
          <a:cs typeface="Lato Light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5E6E7"/>
          </a:solidFill>
        </a:fill>
      </a:tcStyle>
    </a:wholeTbl>
    <a:band1H>
      <a:tcTxStyle/>
      <a:tcStyle>
        <a:tcBdr/>
        <a:fill>
          <a:solidFill>
            <a:srgbClr val="EACA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ACA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Lato Light"/>
          <a:ea typeface="Lato Light"/>
          <a:cs typeface="Lato Light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95"/>
    <p:restoredTop sz="96327"/>
  </p:normalViewPr>
  <p:slideViewPr>
    <p:cSldViewPr snapToGrid="0">
      <p:cViewPr varScale="1">
        <p:scale>
          <a:sx n="89" d="100"/>
          <a:sy n="89" d="100"/>
        </p:scale>
        <p:origin x="9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15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10.fntdata"/><Relationship Id="rId16" Type="http://schemas.openxmlformats.org/officeDocument/2006/relationships/slide" Target="slides/slide15.xml"/><Relationship Id="rId107" Type="http://schemas.openxmlformats.org/officeDocument/2006/relationships/font" Target="fonts/font5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font" Target="fonts/font11.fntdata"/><Relationship Id="rId118" Type="http://schemas.openxmlformats.org/officeDocument/2006/relationships/font" Target="fonts/font1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font" Target="fonts/font12.fntdata"/><Relationship Id="rId119" Type="http://schemas.openxmlformats.org/officeDocument/2006/relationships/font" Target="fonts/font17.fntdata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7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font" Target="fonts/font2.fntdata"/><Relationship Id="rId120" Type="http://schemas.openxmlformats.org/officeDocument/2006/relationships/font" Target="fonts/font18.fntdata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8.fntdata"/><Relationship Id="rId115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font" Target="fonts/font3.fntdata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9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03T21:29:4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21 7831 0 0,'-11'-11'696'0'0,"6"3"-560"0"0,5 6-136 0 0,57 43-2376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03T21:30:02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38 4607 0 0,'-17'-13'195'0'0,"11"9"-145"0"0,1 0 1 0 0,0 0 0 0 0,-1 1 0 0 0,-11-6-1 0 0,10 9 435 0 0,4 0-260 0 0,3 1-141 0 0,0-1-270 0 0,13 4-2279 0 0,2 0 2063 0 0,25 4 0 0 0,-38-7 384 0 0,-1-1-1 0 0,1 0 1 0 0,0 0-1 0 0,-1 0 1 0 0,1-1-1 0 0,0 1 1 0 0,-1 0-1 0 0,1 0 1 0 0,0-1-1 0 0,-1 1 1 0 0,1-1-1 0 0,0 0 1 0 0,-1 1-1 0 0,1-1 0 0 0,-1 0 1 0 0,3-2-1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08-03T21:30:02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40 4607 0 0,'-24'-19'200'0'0,"13"8"48"0"0,5 5-248 0 0,6 3 0 0 0,3 4 200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4" name="Google Shape;40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section headers to chunk content in your presentation.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the same style of section header throughout your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4075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20543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988829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0860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5616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7265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5824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2070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24713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7771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7194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7922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00315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91836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4102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5959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02388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3531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14647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07159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12695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4765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2947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6701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3551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45140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31633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89823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537507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94410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93306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553868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5376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03021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81124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9673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282713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80688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84106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2947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81644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91632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412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143238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67478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684883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39027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80450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048457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024674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461118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282713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0277750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6728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13436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49660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519141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79050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02219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634089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94829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23094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365740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689229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8231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745052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228794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187599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085050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229479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080326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354956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156425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98164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70980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9611929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394269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6130349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450267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4090243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679693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30850503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90732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6904950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181984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9872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745448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5257831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387896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362889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0537230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5563204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16807200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0459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Guidelines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Use a title slide at the beginning of your presentation. There are 9 variations of title slides to choose from. 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If you will have a series of slideshows, we recommend using the same style of title slide for each presentation.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Keep your title to no more than 2 lines.</a:t>
            </a:r>
            <a:endParaRPr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/>
              <a:t>Do not change the font style or font size of the title or subtitle.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595083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919948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2344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solidFill>
            <a:schemeClr val="accent6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4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" name="Google Shape;15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Title Slide_White">
  <p:cSld name="6_Title Slide_White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54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  <a:defRPr sz="4800" b="0"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54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0" name="Google Shape;60;p54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1" name="Google Shape;61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84092" y="1369995"/>
            <a:ext cx="1016000" cy="11091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ection Header_Red">
  <p:cSld name="2_Section Header_Red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4" name="Google Shape;144;p6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6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2000"/>
              <a:buNone/>
              <a:defRPr sz="2000">
                <a:solidFill>
                  <a:srgbClr val="D5888C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800"/>
              <a:buNone/>
              <a:defRPr sz="1800">
                <a:solidFill>
                  <a:srgbClr val="D5888C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D5888C"/>
              </a:buClr>
              <a:buSzPts val="1600"/>
              <a:buNone/>
              <a:defRPr sz="1600">
                <a:solidFill>
                  <a:srgbClr val="D5888C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68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Title Slide_Red">
  <p:cSld name="8_Title Slide_Red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70" name="Google Shape;70;p56"/>
          <p:cNvSpPr txBox="1">
            <a:spLocks noGrp="1"/>
          </p:cNvSpPr>
          <p:nvPr>
            <p:ph type="ctrTitle"/>
          </p:nvPr>
        </p:nvSpPr>
        <p:spPr>
          <a:xfrm>
            <a:off x="1524000" y="2618133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  <a:defRPr sz="4800" b="0">
                <a:solidFill>
                  <a:schemeClr val="accent6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56"/>
          <p:cNvSpPr txBox="1">
            <a:spLocks noGrp="1"/>
          </p:cNvSpPr>
          <p:nvPr>
            <p:ph type="subTitle" idx="1"/>
          </p:nvPr>
        </p:nvSpPr>
        <p:spPr>
          <a:xfrm>
            <a:off x="1524000" y="423505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72" name="Google Shape;72;p56"/>
          <p:cNvSpPr/>
          <p:nvPr/>
        </p:nvSpPr>
        <p:spPr>
          <a:xfrm>
            <a:off x="156308" y="164123"/>
            <a:ext cx="11871569" cy="6557352"/>
          </a:xfrm>
          <a:prstGeom prst="rect">
            <a:avLst/>
          </a:prstGeom>
          <a:noFill/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3" name="Google Shape;73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16953" y="1421961"/>
            <a:ext cx="750278" cy="1057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892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C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  <a:defRPr sz="4400" b="0" i="0" u="none" strike="noStrike" cap="non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8" name="Google Shape;8;p4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9" name="Google Shape;9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0" name="Google Shape;10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D5888C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71" r:id="rId3"/>
    <p:sldLayoutId id="2147483672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0.png"/><Relationship Id="rId4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1.xml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customXml" Target="../ink/ink3.xml"/><Relationship Id="rId4" Type="http://schemas.openxmlformats.org/officeDocument/2006/relationships/image" Target="../media/image21.png"/><Relationship Id="rId9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sampling_(statistics)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sampling_(statistics)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sampling_(statistics)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sampling_(statistics)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sampling_(statistics)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sampling_(statistics)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esampling_(statistics)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Font typeface="Roboto Slab"/>
              <a:buNone/>
            </a:pPr>
            <a:r>
              <a:rPr lang="en-US" dirty="0"/>
              <a:t>Module 5</a:t>
            </a:r>
            <a:endParaRPr dirty="0"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</a:pPr>
            <a:r>
              <a:rPr lang="en-US" dirty="0"/>
              <a:t>Tree-Based Models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FD9405-87A7-F83C-5789-BC0A8AB58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98306"/>
            <a:ext cx="17145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92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 (Classification)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There Gini Index is calculated as: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−∑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are the proportions of each class of the the target variable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For the binary case the formula can be simplified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maximum is 0.5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itchFamily="2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6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BE7E3864-DA6F-03AB-7F3F-3383ED66E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10" y="3506173"/>
            <a:ext cx="3824630" cy="29978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BE304-86F2-0352-DD10-B7721E994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283" y="3626720"/>
            <a:ext cx="3612262" cy="265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91216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0713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 (Root Node)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Calculation of Gini Index at Root Node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2∗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12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itchFamily="2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1BE304-86F2-0352-DD10-B7721E994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11" y="3612960"/>
            <a:ext cx="3612262" cy="2659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6220F0-7B07-D0E7-A013-1C7C7E96D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090" y="3495047"/>
            <a:ext cx="3824630" cy="2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188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 (Right Node)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Calculation of Gini Index at Right Node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2∗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16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0.4296875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1BE304-86F2-0352-DD10-B7721E994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11" y="3612960"/>
            <a:ext cx="3612262" cy="2659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6220F0-7B07-D0E7-A013-1C7C7E96D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090" y="3495047"/>
            <a:ext cx="3824630" cy="2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711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 (Left Node)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Calculation of Gini Index at Left Node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2∗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7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0.21875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1BE304-86F2-0352-DD10-B7721E994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11" y="3612960"/>
            <a:ext cx="3612262" cy="2659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6220F0-7B07-D0E7-A013-1C7C7E96D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090" y="3495047"/>
            <a:ext cx="3824630" cy="2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48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 (Combined Split)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What was the combined impurity decrease?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b="0" dirty="0"/>
                  <a:t>The </a:t>
                </a:r>
                <a:r>
                  <a:rPr lang="en-US" dirty="0"/>
                  <a:t>Gini of the combined split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8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∗0.219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den>
                        </m:f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∗0.43</m:t>
                        </m:r>
                      </m:e>
                    </m:d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1"/>
                      <m:t>0.359</m:t>
                    </m:r>
                  </m:oMath>
                </a14:m>
                <a:endParaRPr lang="en-US" b="1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Decrease from the split is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0.5 −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0.359=0.141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1BE304-86F2-0352-DD10-B7721E994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11" y="3612960"/>
            <a:ext cx="3612262" cy="26590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6220F0-7B07-D0E7-A013-1C7C7E96D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4090" y="3495047"/>
            <a:ext cx="3824630" cy="299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5739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 1: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What is the Gini improvement from root node to the first partition?</a:t>
            </a:r>
          </a:p>
        </p:txBody>
      </p:sp>
      <p:pic>
        <p:nvPicPr>
          <p:cNvPr id="1028" name="Picture 4" descr="Life insurance decision tree with max_depth=3">
            <a:extLst>
              <a:ext uri="{FF2B5EF4-FFF2-40B4-BE49-F238E27FC236}">
                <a16:creationId xmlns:a16="http://schemas.microsoft.com/office/drawing/2014/main" id="{42E9EAB8-C71C-4B7D-918E-C19D0E42F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2412275"/>
            <a:ext cx="5736046" cy="420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133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Example 1: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What is the Gini improvement from root node to the first partition?</a:t>
            </a:r>
          </a:p>
        </p:txBody>
      </p:sp>
      <p:pic>
        <p:nvPicPr>
          <p:cNvPr id="1028" name="Picture 4" descr="Life insurance decision tree with max_depth=3">
            <a:extLst>
              <a:ext uri="{FF2B5EF4-FFF2-40B4-BE49-F238E27FC236}">
                <a16:creationId xmlns:a16="http://schemas.microsoft.com/office/drawing/2014/main" id="{42E9EAB8-C71C-4B7D-918E-C19D0E42F3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03"/>
          <a:stretch/>
        </p:blipFill>
        <p:spPr bwMode="auto">
          <a:xfrm>
            <a:off x="487565" y="2569029"/>
            <a:ext cx="7656958" cy="2499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9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11" name="Google Shape;167;p22">
            <a:extLst>
              <a:ext uri="{FF2B5EF4-FFF2-40B4-BE49-F238E27FC236}">
                <a16:creationId xmlns:a16="http://schemas.microsoft.com/office/drawing/2014/main" id="{80F6B0BF-507A-7813-26D4-C03D588EA0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27424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4937E3-21AB-F6FE-9981-31F024EC4C30}"/>
              </a:ext>
            </a:extLst>
          </p:cNvPr>
          <p:cNvCxnSpPr>
            <a:cxnSpLocks/>
          </p:cNvCxnSpPr>
          <p:nvPr/>
        </p:nvCxnSpPr>
        <p:spPr>
          <a:xfrm flipV="1">
            <a:off x="1897544" y="3036769"/>
            <a:ext cx="0" cy="2305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104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11" name="Google Shape;167;p22">
            <a:extLst>
              <a:ext uri="{FF2B5EF4-FFF2-40B4-BE49-F238E27FC236}">
                <a16:creationId xmlns:a16="http://schemas.microsoft.com/office/drawing/2014/main" id="{80F6B0BF-507A-7813-26D4-C03D588EA0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27424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4937E3-21AB-F6FE-9981-31F024EC4C30}"/>
              </a:ext>
            </a:extLst>
          </p:cNvPr>
          <p:cNvCxnSpPr>
            <a:cxnSpLocks/>
          </p:cNvCxnSpPr>
          <p:nvPr/>
        </p:nvCxnSpPr>
        <p:spPr>
          <a:xfrm flipV="1">
            <a:off x="2192012" y="3036769"/>
            <a:ext cx="0" cy="2305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27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11" name="Google Shape;167;p22">
            <a:extLst>
              <a:ext uri="{FF2B5EF4-FFF2-40B4-BE49-F238E27FC236}">
                <a16:creationId xmlns:a16="http://schemas.microsoft.com/office/drawing/2014/main" id="{80F6B0BF-507A-7813-26D4-C03D588EA0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27424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4937E3-21AB-F6FE-9981-31F024EC4C30}"/>
              </a:ext>
            </a:extLst>
          </p:cNvPr>
          <p:cNvCxnSpPr>
            <a:cxnSpLocks/>
          </p:cNvCxnSpPr>
          <p:nvPr/>
        </p:nvCxnSpPr>
        <p:spPr>
          <a:xfrm flipV="1">
            <a:off x="2455483" y="3052268"/>
            <a:ext cx="0" cy="2305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665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Recursive Partitioning and Impurity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AD0701-C912-45D5-A0DE-5D70751B2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772" y="4250951"/>
            <a:ext cx="2789119" cy="22719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11" name="Google Shape;167;p22">
            <a:extLst>
              <a:ext uri="{FF2B5EF4-FFF2-40B4-BE49-F238E27FC236}">
                <a16:creationId xmlns:a16="http://schemas.microsoft.com/office/drawing/2014/main" id="{80F6B0BF-507A-7813-26D4-C03D588EA0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27424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4937E3-21AB-F6FE-9981-31F024EC4C30}"/>
              </a:ext>
            </a:extLst>
          </p:cNvPr>
          <p:cNvCxnSpPr>
            <a:cxnSpLocks/>
          </p:cNvCxnSpPr>
          <p:nvPr/>
        </p:nvCxnSpPr>
        <p:spPr>
          <a:xfrm flipV="1">
            <a:off x="2765449" y="3036769"/>
            <a:ext cx="0" cy="2305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728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11" name="Google Shape;167;p22">
            <a:extLst>
              <a:ext uri="{FF2B5EF4-FFF2-40B4-BE49-F238E27FC236}">
                <a16:creationId xmlns:a16="http://schemas.microsoft.com/office/drawing/2014/main" id="{80F6B0BF-507A-7813-26D4-C03D588EA0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27424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4937E3-21AB-F6FE-9981-31F024EC4C30}"/>
              </a:ext>
            </a:extLst>
          </p:cNvPr>
          <p:cNvCxnSpPr>
            <a:cxnSpLocks/>
          </p:cNvCxnSpPr>
          <p:nvPr/>
        </p:nvCxnSpPr>
        <p:spPr>
          <a:xfrm flipV="1">
            <a:off x="3013422" y="3052267"/>
            <a:ext cx="0" cy="2305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6682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11" name="Google Shape;167;p22">
            <a:extLst>
              <a:ext uri="{FF2B5EF4-FFF2-40B4-BE49-F238E27FC236}">
                <a16:creationId xmlns:a16="http://schemas.microsoft.com/office/drawing/2014/main" id="{80F6B0BF-507A-7813-26D4-C03D588EA0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27424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4937E3-21AB-F6FE-9981-31F024EC4C30}"/>
              </a:ext>
            </a:extLst>
          </p:cNvPr>
          <p:cNvCxnSpPr>
            <a:cxnSpLocks/>
          </p:cNvCxnSpPr>
          <p:nvPr/>
        </p:nvCxnSpPr>
        <p:spPr>
          <a:xfrm flipV="1">
            <a:off x="3199401" y="3052267"/>
            <a:ext cx="0" cy="2305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9361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11" name="Google Shape;167;p22">
            <a:extLst>
              <a:ext uri="{FF2B5EF4-FFF2-40B4-BE49-F238E27FC236}">
                <a16:creationId xmlns:a16="http://schemas.microsoft.com/office/drawing/2014/main" id="{80F6B0BF-507A-7813-26D4-C03D588EA0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27424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4937E3-21AB-F6FE-9981-31F024EC4C30}"/>
              </a:ext>
            </a:extLst>
          </p:cNvPr>
          <p:cNvCxnSpPr>
            <a:cxnSpLocks/>
          </p:cNvCxnSpPr>
          <p:nvPr/>
        </p:nvCxnSpPr>
        <p:spPr>
          <a:xfrm flipV="1">
            <a:off x="3540363" y="3036769"/>
            <a:ext cx="0" cy="2305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51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11" name="Google Shape;167;p22">
            <a:extLst>
              <a:ext uri="{FF2B5EF4-FFF2-40B4-BE49-F238E27FC236}">
                <a16:creationId xmlns:a16="http://schemas.microsoft.com/office/drawing/2014/main" id="{80F6B0BF-507A-7813-26D4-C03D588EA01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27424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4937E3-21AB-F6FE-9981-31F024EC4C30}"/>
              </a:ext>
            </a:extLst>
          </p:cNvPr>
          <p:cNvCxnSpPr>
            <a:cxnSpLocks/>
          </p:cNvCxnSpPr>
          <p:nvPr/>
        </p:nvCxnSpPr>
        <p:spPr>
          <a:xfrm flipV="1">
            <a:off x="3679847" y="3036769"/>
            <a:ext cx="0" cy="2305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362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oogle Shape;167;p22">
            <a:extLst>
              <a:ext uri="{FF2B5EF4-FFF2-40B4-BE49-F238E27FC236}">
                <a16:creationId xmlns:a16="http://schemas.microsoft.com/office/drawing/2014/main" id="{8389063F-7E92-2928-37CA-B0295282F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11" y="2889418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AA2A00-787F-FCB1-783F-49D72675F24A}"/>
              </a:ext>
            </a:extLst>
          </p:cNvPr>
          <p:cNvCxnSpPr>
            <a:cxnSpLocks/>
          </p:cNvCxnSpPr>
          <p:nvPr/>
        </p:nvCxnSpPr>
        <p:spPr>
          <a:xfrm>
            <a:off x="1390155" y="5124758"/>
            <a:ext cx="36708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388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oogle Shape;167;p22">
            <a:extLst>
              <a:ext uri="{FF2B5EF4-FFF2-40B4-BE49-F238E27FC236}">
                <a16:creationId xmlns:a16="http://schemas.microsoft.com/office/drawing/2014/main" id="{8389063F-7E92-2928-37CA-B0295282F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11" y="2889418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AA2A00-787F-FCB1-783F-49D72675F24A}"/>
              </a:ext>
            </a:extLst>
          </p:cNvPr>
          <p:cNvCxnSpPr>
            <a:cxnSpLocks/>
          </p:cNvCxnSpPr>
          <p:nvPr/>
        </p:nvCxnSpPr>
        <p:spPr>
          <a:xfrm>
            <a:off x="1390155" y="4923280"/>
            <a:ext cx="36708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82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oogle Shape;167;p22">
            <a:extLst>
              <a:ext uri="{FF2B5EF4-FFF2-40B4-BE49-F238E27FC236}">
                <a16:creationId xmlns:a16="http://schemas.microsoft.com/office/drawing/2014/main" id="{8389063F-7E92-2928-37CA-B0295282F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11" y="2889418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AA2A00-787F-FCB1-783F-49D72675F24A}"/>
              </a:ext>
            </a:extLst>
          </p:cNvPr>
          <p:cNvCxnSpPr>
            <a:cxnSpLocks/>
          </p:cNvCxnSpPr>
          <p:nvPr/>
        </p:nvCxnSpPr>
        <p:spPr>
          <a:xfrm>
            <a:off x="1390155" y="4752798"/>
            <a:ext cx="36708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0960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oogle Shape;167;p22">
            <a:extLst>
              <a:ext uri="{FF2B5EF4-FFF2-40B4-BE49-F238E27FC236}">
                <a16:creationId xmlns:a16="http://schemas.microsoft.com/office/drawing/2014/main" id="{8389063F-7E92-2928-37CA-B0295282F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11" y="2889418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AA2A00-787F-FCB1-783F-49D72675F24A}"/>
              </a:ext>
            </a:extLst>
          </p:cNvPr>
          <p:cNvCxnSpPr>
            <a:cxnSpLocks/>
          </p:cNvCxnSpPr>
          <p:nvPr/>
        </p:nvCxnSpPr>
        <p:spPr>
          <a:xfrm>
            <a:off x="1390155" y="4597815"/>
            <a:ext cx="36708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37336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oogle Shape;167;p22">
            <a:extLst>
              <a:ext uri="{FF2B5EF4-FFF2-40B4-BE49-F238E27FC236}">
                <a16:creationId xmlns:a16="http://schemas.microsoft.com/office/drawing/2014/main" id="{8389063F-7E92-2928-37CA-B0295282F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11" y="2889418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AA2A00-787F-FCB1-783F-49D72675F24A}"/>
              </a:ext>
            </a:extLst>
          </p:cNvPr>
          <p:cNvCxnSpPr>
            <a:cxnSpLocks/>
          </p:cNvCxnSpPr>
          <p:nvPr/>
        </p:nvCxnSpPr>
        <p:spPr>
          <a:xfrm>
            <a:off x="1374657" y="4442832"/>
            <a:ext cx="36708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386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Trees are Rules-Based Algorithms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b="1" u="sng" dirty="0"/>
              <a:t>Goal</a:t>
            </a:r>
            <a:r>
              <a:rPr lang="en-US" dirty="0"/>
              <a:t>: Classify or predict an outcome based on a set of predictors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Example of Rule for Tree Below: 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1) IF (X1 &lt; 5) AND (X2 &lt; 3) THEN Class = “Group 1”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2) IF (X1 &lt; 5) AND (X2 &gt;= 3) THEN Class = “Group 2”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None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3) IF (X1 &gt;= 5) THEN Class = “Group 2”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51A98-273A-4AC2-AD10-C5EDD9A74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931" y="3691939"/>
            <a:ext cx="3438549" cy="280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447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oogle Shape;167;p22">
            <a:extLst>
              <a:ext uri="{FF2B5EF4-FFF2-40B4-BE49-F238E27FC236}">
                <a16:creationId xmlns:a16="http://schemas.microsoft.com/office/drawing/2014/main" id="{8389063F-7E92-2928-37CA-B0295282F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11" y="2889418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AA2A00-787F-FCB1-783F-49D72675F24A}"/>
              </a:ext>
            </a:extLst>
          </p:cNvPr>
          <p:cNvCxnSpPr>
            <a:cxnSpLocks/>
          </p:cNvCxnSpPr>
          <p:nvPr/>
        </p:nvCxnSpPr>
        <p:spPr>
          <a:xfrm>
            <a:off x="1374657" y="4241354"/>
            <a:ext cx="36708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534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oogle Shape;167;p22">
            <a:extLst>
              <a:ext uri="{FF2B5EF4-FFF2-40B4-BE49-F238E27FC236}">
                <a16:creationId xmlns:a16="http://schemas.microsoft.com/office/drawing/2014/main" id="{8389063F-7E92-2928-37CA-B0295282F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11" y="2889418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AA2A00-787F-FCB1-783F-49D72675F24A}"/>
              </a:ext>
            </a:extLst>
          </p:cNvPr>
          <p:cNvCxnSpPr>
            <a:cxnSpLocks/>
          </p:cNvCxnSpPr>
          <p:nvPr/>
        </p:nvCxnSpPr>
        <p:spPr>
          <a:xfrm>
            <a:off x="1374657" y="4055374"/>
            <a:ext cx="36708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1713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oogle Shape;167;p22">
            <a:extLst>
              <a:ext uri="{FF2B5EF4-FFF2-40B4-BE49-F238E27FC236}">
                <a16:creationId xmlns:a16="http://schemas.microsoft.com/office/drawing/2014/main" id="{8389063F-7E92-2928-37CA-B0295282F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11" y="2889418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AA2A00-787F-FCB1-783F-49D72675F24A}"/>
              </a:ext>
            </a:extLst>
          </p:cNvPr>
          <p:cNvCxnSpPr>
            <a:cxnSpLocks/>
          </p:cNvCxnSpPr>
          <p:nvPr/>
        </p:nvCxnSpPr>
        <p:spPr>
          <a:xfrm>
            <a:off x="1374657" y="3884893"/>
            <a:ext cx="36708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8957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5" name="Google Shape;167;p22">
            <a:extLst>
              <a:ext uri="{FF2B5EF4-FFF2-40B4-BE49-F238E27FC236}">
                <a16:creationId xmlns:a16="http://schemas.microsoft.com/office/drawing/2014/main" id="{8389063F-7E92-2928-37CA-B0295282FEA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0411" y="2889418"/>
            <a:ext cx="4279623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1AA2A00-787F-FCB1-783F-49D72675F24A}"/>
              </a:ext>
            </a:extLst>
          </p:cNvPr>
          <p:cNvCxnSpPr>
            <a:cxnSpLocks/>
          </p:cNvCxnSpPr>
          <p:nvPr/>
        </p:nvCxnSpPr>
        <p:spPr>
          <a:xfrm>
            <a:off x="1390155" y="3714411"/>
            <a:ext cx="3670852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38289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Gini Index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Gini Index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3" name="Google Shape;188;p25">
            <a:extLst>
              <a:ext uri="{FF2B5EF4-FFF2-40B4-BE49-F238E27FC236}">
                <a16:creationId xmlns:a16="http://schemas.microsoft.com/office/drawing/2014/main" id="{9EED75FC-00DF-141C-B3EB-361BAFFDF47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763" y="2717800"/>
            <a:ext cx="5684520" cy="3196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0C161C-71A5-2D78-FFE6-591FD2C7E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4931" y="2986640"/>
            <a:ext cx="3612262" cy="26590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D84702-4A8B-F306-1435-DF8B62CAE955}"/>
                  </a:ext>
                </a:extLst>
              </p:cNvPr>
              <p:cNvSpPr txBox="1"/>
              <p:nvPr/>
            </p:nvSpPr>
            <p:spPr>
              <a:xfrm>
                <a:off x="1666240" y="5956951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Gini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Index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Improvement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0.141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D84702-4A8B-F306-1435-DF8B62CA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240" y="5956951"/>
                <a:ext cx="6096000" cy="400110"/>
              </a:xfrm>
              <a:prstGeom prst="rect">
                <a:avLst/>
              </a:prstGeom>
              <a:blipFill>
                <a:blip r:embed="rId5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60253E41-EF4D-5623-4145-55EE31BE8BF0}"/>
              </a:ext>
            </a:extLst>
          </p:cNvPr>
          <p:cNvSpPr/>
          <p:nvPr/>
        </p:nvSpPr>
        <p:spPr>
          <a:xfrm>
            <a:off x="1177871" y="2986640"/>
            <a:ext cx="1952787" cy="2499760"/>
          </a:xfrm>
          <a:prstGeom prst="rect">
            <a:avLst/>
          </a:prstGeom>
          <a:solidFill>
            <a:srgbClr val="FFC000">
              <a:alpha val="24897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CDF2C93-AD80-D649-9445-8DBE8BFB8906}"/>
              </a:ext>
            </a:extLst>
          </p:cNvPr>
          <p:cNvSpPr/>
          <p:nvPr/>
        </p:nvSpPr>
        <p:spPr>
          <a:xfrm>
            <a:off x="3142546" y="2961926"/>
            <a:ext cx="2978168" cy="2499760"/>
          </a:xfrm>
          <a:prstGeom prst="rect">
            <a:avLst/>
          </a:prstGeom>
          <a:solidFill>
            <a:srgbClr val="00B0F0">
              <a:alpha val="24897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8640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97365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Entropy (Classification)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calculated as: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−∑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func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are the proportions of each class of the the target variable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Also called binary cross-entropy and information gain</a:t>
                </a:r>
              </a:p>
              <a:p>
                <a:pPr marL="0" indent="0">
                  <a:spcBef>
                    <a:spcPts val="0"/>
                  </a:spcBef>
                  <a:buSzPts val="2800"/>
                  <a:buNone/>
                </a:pPr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itchFamily="2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36" t="-252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4" name="Picture 2">
            <a:extLst>
              <a:ext uri="{FF2B5EF4-FFF2-40B4-BE49-F238E27FC236}">
                <a16:creationId xmlns:a16="http://schemas.microsoft.com/office/drawing/2014/main" id="{8FE9650A-11BF-B23F-EB27-93C9762FA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3429000"/>
            <a:ext cx="4013200" cy="289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E8DDD90-5A6B-5AC9-2785-6C5CBAD1BB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3293671"/>
            <a:ext cx="4235450" cy="319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F3BC081-2AEF-D19A-3292-A726769E5EE4}"/>
                  </a:ext>
                </a:extLst>
              </p14:cNvPr>
              <p14:cNvContentPartPr/>
              <p14:nvPr/>
            </p14:nvContentPartPr>
            <p14:xfrm>
              <a:off x="3902167" y="2122348"/>
              <a:ext cx="20880" cy="151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F3BC081-2AEF-D19A-3292-A726769E5EE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893527" y="2113348"/>
                <a:ext cx="3852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CC1242-C084-2A52-C2B4-EE53484ADD7C}"/>
                  </a:ext>
                </a:extLst>
              </p14:cNvPr>
              <p14:cNvContentPartPr/>
              <p14:nvPr/>
            </p14:nvContentPartPr>
            <p14:xfrm>
              <a:off x="1972207" y="2054308"/>
              <a:ext cx="35640" cy="140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CC1242-C084-2A52-C2B4-EE53484ADD7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63567" y="2045668"/>
                <a:ext cx="5328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A959613-F980-384E-76F0-019F230FD6A6}"/>
                  </a:ext>
                </a:extLst>
              </p14:cNvPr>
              <p14:cNvContentPartPr/>
              <p14:nvPr/>
            </p14:nvContentPartPr>
            <p14:xfrm>
              <a:off x="1978687" y="2117668"/>
              <a:ext cx="15120" cy="14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A959613-F980-384E-76F0-019F230FD6A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70047" y="2109028"/>
                <a:ext cx="32760" cy="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687527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Entropy (Root Node)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Calculation of Entropy at Root Node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num>
                              <m:den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den>
                            </m:f>
                          </m:e>
                        </m:func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num>
                              <m:den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24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itchFamily="2" charset="2"/>
                  <a:buChar char="§"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>
            <a:extLst>
              <a:ext uri="{FF2B5EF4-FFF2-40B4-BE49-F238E27FC236}">
                <a16:creationId xmlns:a16="http://schemas.microsoft.com/office/drawing/2014/main" id="{D863F645-69A5-E1F9-1A71-654959307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3429000"/>
            <a:ext cx="4013200" cy="289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5410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Entropy (at Right Node)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Calculation of Entropy at Root Node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func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id="{022C9A42-4874-6AEA-E714-EF83D298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3293671"/>
            <a:ext cx="4235450" cy="319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863F645-69A5-E1F9-1A71-654959307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1" y="3446654"/>
            <a:ext cx="4013200" cy="289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27041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Entropy (at Left Node)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Calculation of Entropy at Root Node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−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19</m:t>
                            </m:r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den>
                            </m:f>
                          </m:e>
                        </m:func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7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19</m:t>
                            </m:r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  <m:func>
                          <m:func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f>
                              <m:f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num>
                              <m:den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19</m:t>
                                </m:r>
                              </m:den>
                            </m:f>
                          </m:e>
                        </m:func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/>
                      <m:t>0.949452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id="{022C9A42-4874-6AEA-E714-EF83D298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3293671"/>
            <a:ext cx="4235450" cy="319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863F645-69A5-E1F9-1A71-654959307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1" y="3446654"/>
            <a:ext cx="4013200" cy="289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59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Decision Trees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Also called CART, Decision Trees, or just Trees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Rules are </a:t>
            </a:r>
            <a:r>
              <a:rPr lang="en-US" b="1" dirty="0"/>
              <a:t>represented</a:t>
            </a:r>
            <a:r>
              <a:rPr lang="en-US" dirty="0"/>
              <a:t> by tree diagrams, but internally coded as rules (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</a:rPr>
              <a:t>IF … THEN … ELSE</a:t>
            </a:r>
            <a:r>
              <a:rPr lang="en-US" dirty="0"/>
              <a:t>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Predictions are the most common class in the node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C51A98-273A-4AC2-AD10-C5EDD9A74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51" y="3443659"/>
            <a:ext cx="3743349" cy="304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7607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Entropy (Combined Split)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/>
                      <m:t>What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was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the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combined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impurity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decrease</m:t>
                    </m:r>
                    <m:r>
                      <m:rPr>
                        <m:nor/>
                      </m:rPr>
                      <a:rPr lang="en-US" dirty="0" smtClean="0"/>
                      <m:t>?</m:t>
                    </m:r>
                  </m:oMath>
                </a14:m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Gini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of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combined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split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m:rPr>
                            <m:nor/>
                          </m:rPr>
                          <a:rPr lang="en-US"/>
                          <m:t>0.949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den>
                        </m:f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∗0</m:t>
                        </m:r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/>
                      <m:t>0.75</m:t>
                    </m:r>
                    <m:r>
                      <m:rPr>
                        <m:nor/>
                      </m:rPr>
                      <a:rPr lang="en-US" b="0" i="0" smtClean="0"/>
                      <m:t>2 </m:t>
                    </m:r>
                  </m:oMath>
                </a14:m>
                <a:endParaRPr lang="en-US" b="0" i="0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Decrease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from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the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split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is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0.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752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/>
                      <m:t>0.248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04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4">
            <a:extLst>
              <a:ext uri="{FF2B5EF4-FFF2-40B4-BE49-F238E27FC236}">
                <a16:creationId xmlns:a16="http://schemas.microsoft.com/office/drawing/2014/main" id="{022C9A42-4874-6AEA-E714-EF83D2987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04" y="3293670"/>
            <a:ext cx="4235450" cy="319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863F645-69A5-E1F9-1A71-654959307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771" y="3446654"/>
            <a:ext cx="4013200" cy="289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4668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The Entropy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Entropy is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D84702-4A8B-F306-1435-DF8B62CAE955}"/>
                  </a:ext>
                </a:extLst>
              </p:cNvPr>
              <p:cNvSpPr txBox="1"/>
              <p:nvPr/>
            </p:nvSpPr>
            <p:spPr>
              <a:xfrm>
                <a:off x="1666240" y="5956951"/>
                <a:ext cx="609600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Entropy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Improvement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0.248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D84702-4A8B-F306-1435-DF8B62CAE9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240" y="5956951"/>
                <a:ext cx="6096000" cy="400110"/>
              </a:xfrm>
              <a:prstGeom prst="rect">
                <a:avLst/>
              </a:prstGeom>
              <a:blipFill>
                <a:blip r:embed="rId3"/>
                <a:stretch>
                  <a:fillRect l="-416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F76E623E-46DC-8DBF-D1B3-24E649CAB7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931" y="2700257"/>
            <a:ext cx="4235450" cy="319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oogle Shape;167;p22">
            <a:extLst>
              <a:ext uri="{FF2B5EF4-FFF2-40B4-BE49-F238E27FC236}">
                <a16:creationId xmlns:a16="http://schemas.microsoft.com/office/drawing/2014/main" id="{D498DD9B-9540-FE4B-0A76-04B47EE6B48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200" y="2863067"/>
            <a:ext cx="5257800" cy="28735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0C1283-39B2-4245-E934-1EC8D9A3CD76}"/>
              </a:ext>
            </a:extLst>
          </p:cNvPr>
          <p:cNvCxnSpPr>
            <a:cxnSpLocks/>
          </p:cNvCxnSpPr>
          <p:nvPr/>
        </p:nvCxnSpPr>
        <p:spPr>
          <a:xfrm flipV="1">
            <a:off x="4316846" y="3067592"/>
            <a:ext cx="0" cy="230587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09239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6006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Regression Trees 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impurity metrics can be: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itchFamily="2" charset="2"/>
                  <a:buChar char="§"/>
                </a:pPr>
                <a:r>
                  <a:rPr lang="en-US" dirty="0"/>
                  <a:t>Squared error (MSE)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itchFamily="2" charset="2"/>
                  <a:buChar char="§"/>
                </a:pPr>
                <a:r>
                  <a:rPr lang="en-US" dirty="0"/>
                  <a:t>Friedman MSE</a:t>
                </a:r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itchFamily="2" charset="2"/>
                  <a:buChar char="§"/>
                </a:pPr>
                <a:r>
                  <a:rPr lang="en-US" dirty="0"/>
                  <a:t>Absolute error (MAE)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∑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−</m:t>
                        </m:r>
                        <m:acc>
                          <m:accPr>
                            <m:chr m:val="̅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</m:d>
                  </m:oMath>
                </a14:m>
                <a:endParaRPr lang="en-US" dirty="0"/>
              </a:p>
              <a:p>
                <a:pPr lvl="1"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457200" lvl="1" indent="0">
                  <a:lnSpc>
                    <a:spcPct val="100000"/>
                  </a:lnSpc>
                  <a:spcBef>
                    <a:spcPts val="0"/>
                  </a:spcBef>
                  <a:buClr>
                    <a:srgbClr val="000000"/>
                  </a:buClr>
                  <a:buSzPts val="2800"/>
                  <a:buFont typeface="Arial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15" t="-291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SciELO - Brasil - Application of bayesian additive regression trees in the  development of credit scoring models in Brazil Application of bayesian  additive regression trees in the development of credit scoring models">
            <a:extLst>
              <a:ext uri="{FF2B5EF4-FFF2-40B4-BE49-F238E27FC236}">
                <a16:creationId xmlns:a16="http://schemas.microsoft.com/office/drawing/2014/main" id="{E12B5A35-C009-D3BC-B228-B843452BF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7" b="14318"/>
          <a:stretch/>
        </p:blipFill>
        <p:spPr bwMode="auto">
          <a:xfrm>
            <a:off x="883870" y="3576320"/>
            <a:ext cx="5228273" cy="309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435F78-A03F-4D4F-1DFA-BA8463A6C67F}"/>
              </a:ext>
            </a:extLst>
          </p:cNvPr>
          <p:cNvSpPr txBox="1"/>
          <p:nvPr/>
        </p:nvSpPr>
        <p:spPr>
          <a:xfrm>
            <a:off x="5567680" y="4573508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1) IF (X1 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 1) AND </a:t>
            </a:r>
            <a:r>
              <a:rPr lang="en-US" dirty="0">
                <a:latin typeface="Courier New" panose="02070309020205020404" pitchFamily="49" charset="0"/>
              </a:rPr>
              <a:t>X2 &lt;= 20 THEN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prediction = 0.33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2) IF (X2 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 1) AND (X2 &gt; 20) THEN prediction = 0.55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3) IF (X2 = 2) THEN prediction = 0.82</a:t>
            </a:r>
          </a:p>
        </p:txBody>
      </p:sp>
    </p:spTree>
    <p:extLst>
      <p:ext uri="{BB962C8B-B14F-4D97-AF65-F5344CB8AC3E}">
        <p14:creationId xmlns:p14="http://schemas.microsoft.com/office/powerpoint/2010/main" val="39146019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4431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Hyperparameters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AD0701-C912-45D5-A0DE-5D70751B2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772" y="4250951"/>
            <a:ext cx="2789119" cy="227193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Hyperparameters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Model parameters whose value are used to control the model</a:t>
            </a:r>
            <a:r>
              <a:rPr lang="en-US" b="0" i="0" dirty="0">
                <a:effectLst/>
                <a:latin typeface="-apple-system"/>
              </a:rPr>
              <a:t>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Mostly used to control tree growth (stopping criteria)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59BA6-4A05-7B1A-AB68-0B620CC459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05760"/>
            <a:ext cx="6489668" cy="378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7901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Hyperparameters vs Parameters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estimates of slopes, coefficients are referred to as parameters</a:t>
            </a:r>
            <a:r>
              <a:rPr lang="en-US" b="0" i="0" dirty="0">
                <a:effectLst/>
                <a:latin typeface="-apple-system"/>
              </a:rPr>
              <a:t>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Hyperparameters are set by user prior to fitting the model.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E10050-6A78-9060-ABAC-4AF1A6B36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11" y="2859913"/>
            <a:ext cx="6447121" cy="341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863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Splitting Criterion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splitting criterion (</a:t>
            </a:r>
            <a:r>
              <a:rPr lang="en-US" sz="28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</a:rPr>
              <a:t>criterion</a:t>
            </a:r>
            <a:r>
              <a:rPr lang="en-US" dirty="0"/>
              <a:t>) refers to the impurity metric.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Classification</a:t>
            </a:r>
          </a:p>
          <a:p>
            <a:pPr marL="800100" lvl="1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dirty="0"/>
              <a:t>Gini Index</a:t>
            </a:r>
          </a:p>
          <a:p>
            <a:pPr marL="800100" lvl="1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dirty="0"/>
              <a:t>Entropy</a:t>
            </a:r>
          </a:p>
          <a:p>
            <a:pPr lvl="1"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Regression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dirty="0"/>
              <a:t>MSE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dirty="0"/>
              <a:t>Friedman MSE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dirty="0"/>
              <a:t>MAE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dirty="0"/>
              <a:t>Poisson</a:t>
            </a:r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2" name="Picture 2" descr="Scikit-Learn Decision Trees Explained | by Frank Ceballos | Towards Data  Science">
            <a:extLst>
              <a:ext uri="{FF2B5EF4-FFF2-40B4-BE49-F238E27FC236}">
                <a16:creationId xmlns:a16="http://schemas.microsoft.com/office/drawing/2014/main" id="{2B5FE2E9-CAC6-538A-D8DD-045A976A0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211" y="2678476"/>
            <a:ext cx="2821020" cy="2442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5699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Maximum Tree Depth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How many levels a tree can go down? </a:t>
            </a: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call this the depth of the tree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3548E60-32FE-48B7-4FB4-C4967EB49CC5}"/>
              </a:ext>
            </a:extLst>
          </p:cNvPr>
          <p:cNvGrpSpPr/>
          <p:nvPr/>
        </p:nvGrpSpPr>
        <p:grpSpPr>
          <a:xfrm>
            <a:off x="960592" y="2753360"/>
            <a:ext cx="3911760" cy="3637878"/>
            <a:chOff x="345280" y="1258600"/>
            <a:chExt cx="6507341" cy="5152958"/>
          </a:xfrm>
        </p:grpSpPr>
        <p:pic>
          <p:nvPicPr>
            <p:cNvPr id="2" name="Google Shape;121;p15">
              <a:extLst>
                <a:ext uri="{FF2B5EF4-FFF2-40B4-BE49-F238E27FC236}">
                  <a16:creationId xmlns:a16="http://schemas.microsoft.com/office/drawing/2014/main" id="{8000B2AD-5FF6-1AA7-AF80-241F3683B979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5239" y="1258600"/>
              <a:ext cx="6347382" cy="51529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C5BC50B-048B-1AFC-7777-36AAE92147CF}"/>
                </a:ext>
              </a:extLst>
            </p:cNvPr>
            <p:cNvSpPr/>
            <p:nvPr/>
          </p:nvSpPr>
          <p:spPr>
            <a:xfrm>
              <a:off x="505239" y="2646381"/>
              <a:ext cx="4653342" cy="1140311"/>
            </a:xfrm>
            <a:prstGeom prst="rect">
              <a:avLst/>
            </a:prstGeom>
            <a:solidFill>
              <a:schemeClr val="tx2">
                <a:alpha val="1789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10E463D-C0F2-B1B0-3FB8-DD8F13BA6907}"/>
                </a:ext>
              </a:extLst>
            </p:cNvPr>
            <p:cNvSpPr/>
            <p:nvPr/>
          </p:nvSpPr>
          <p:spPr>
            <a:xfrm>
              <a:off x="1484369" y="3949148"/>
              <a:ext cx="4386343" cy="1026242"/>
            </a:xfrm>
            <a:prstGeom prst="rect">
              <a:avLst/>
            </a:prstGeom>
            <a:solidFill>
              <a:schemeClr val="tx2">
                <a:alpha val="1789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B00C7B3-573B-7FD4-4AAD-1AD350D699A8}"/>
                </a:ext>
              </a:extLst>
            </p:cNvPr>
            <p:cNvSpPr/>
            <p:nvPr/>
          </p:nvSpPr>
          <p:spPr>
            <a:xfrm>
              <a:off x="345280" y="5174474"/>
              <a:ext cx="6214545" cy="1188698"/>
            </a:xfrm>
            <a:prstGeom prst="rect">
              <a:avLst/>
            </a:prstGeom>
            <a:solidFill>
              <a:schemeClr val="tx2">
                <a:alpha val="1789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F51A71D-BD1C-2503-3078-B9B0298F2234}"/>
              </a:ext>
            </a:extLst>
          </p:cNvPr>
          <p:cNvSpPr txBox="1"/>
          <p:nvPr/>
        </p:nvSpPr>
        <p:spPr>
          <a:xfrm>
            <a:off x="4870681" y="3981337"/>
            <a:ext cx="206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D</a:t>
            </a:r>
            <a:r>
              <a:rPr lang="en-US" sz="1800" b="1" dirty="0">
                <a:solidFill>
                  <a:srgbClr val="000000"/>
                </a:solidFill>
              </a:rPr>
              <a:t>epth = 1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51F71A-AC50-1012-D389-202FA19A4C97}"/>
              </a:ext>
            </a:extLst>
          </p:cNvPr>
          <p:cNvSpPr txBox="1"/>
          <p:nvPr/>
        </p:nvSpPr>
        <p:spPr>
          <a:xfrm>
            <a:off x="4870682" y="4884505"/>
            <a:ext cx="206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D</a:t>
            </a:r>
            <a:r>
              <a:rPr lang="en-US" sz="1800" b="1" dirty="0">
                <a:solidFill>
                  <a:srgbClr val="000000"/>
                </a:solidFill>
              </a:rPr>
              <a:t>epth = 2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8CBBB4-8532-3E0B-FCB9-AF5BF5B69023}"/>
              </a:ext>
            </a:extLst>
          </p:cNvPr>
          <p:cNvSpPr txBox="1"/>
          <p:nvPr/>
        </p:nvSpPr>
        <p:spPr>
          <a:xfrm>
            <a:off x="4870682" y="5752814"/>
            <a:ext cx="206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D</a:t>
            </a:r>
            <a:r>
              <a:rPr lang="en-US" sz="1800" b="1" dirty="0">
                <a:solidFill>
                  <a:srgbClr val="000000"/>
                </a:solidFill>
              </a:rPr>
              <a:t>epth =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1374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Regression Trees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Also called decision tree regressors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Also use rules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Rules are </a:t>
            </a:r>
            <a:r>
              <a:rPr lang="en-US" b="1" dirty="0"/>
              <a:t>represented</a:t>
            </a:r>
            <a:r>
              <a:rPr lang="en-US" dirty="0"/>
              <a:t> by tree diagrams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Predictions are the averages of the node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None/>
            </a:pPr>
            <a:endParaRPr lang="en-US" dirty="0"/>
          </a:p>
        </p:txBody>
      </p:sp>
      <p:pic>
        <p:nvPicPr>
          <p:cNvPr id="1028" name="Picture 4" descr="SciELO - Brasil - Application of bayesian additive regression trees in the  development of credit scoring models in Brazil Application of bayesian  additive regression trees in the development of credit scoring models">
            <a:extLst>
              <a:ext uri="{FF2B5EF4-FFF2-40B4-BE49-F238E27FC236}">
                <a16:creationId xmlns:a16="http://schemas.microsoft.com/office/drawing/2014/main" id="{E12B5A35-C009-D3BC-B228-B843452BFC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47" b="14318"/>
          <a:stretch/>
        </p:blipFill>
        <p:spPr bwMode="auto">
          <a:xfrm>
            <a:off x="609600" y="3413760"/>
            <a:ext cx="5502543" cy="326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A435F78-A03F-4D4F-1DFA-BA8463A6C67F}"/>
              </a:ext>
            </a:extLst>
          </p:cNvPr>
          <p:cNvSpPr txBox="1"/>
          <p:nvPr/>
        </p:nvSpPr>
        <p:spPr>
          <a:xfrm>
            <a:off x="5567680" y="4573508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Font typeface="Arial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1) IF (X1 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 1) AND </a:t>
            </a:r>
            <a:r>
              <a:rPr lang="en-US" dirty="0">
                <a:latin typeface="Courier New" panose="02070309020205020404" pitchFamily="49" charset="0"/>
              </a:rPr>
              <a:t>X2 &lt;= 20 THEN 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prediction = 0.33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2) IF (X2 </a:t>
            </a:r>
            <a:r>
              <a:rPr lang="en-US" dirty="0">
                <a:latin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 1) AND (X2 &gt; 20) THEN prediction = 0.55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2800"/>
              <a:buNone/>
            </a:pP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  <a:sym typeface="Arial"/>
              </a:rPr>
              <a:t>3) IF (X2 = 2) THEN prediction = 0.82</a:t>
            </a:r>
          </a:p>
        </p:txBody>
      </p:sp>
    </p:spTree>
    <p:extLst>
      <p:ext uri="{BB962C8B-B14F-4D97-AF65-F5344CB8AC3E}">
        <p14:creationId xmlns:p14="http://schemas.microsoft.com/office/powerpoint/2010/main" val="36329924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Maximum Tree Depth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limit the tree growth by setting the maximum depth</a:t>
            </a:r>
          </a:p>
        </p:txBody>
      </p:sp>
      <p:pic>
        <p:nvPicPr>
          <p:cNvPr id="12290" name="Picture 2" descr="Scikit-Learn Decision Trees Explained | by Frank Ceballos | Towards Data  Science">
            <a:extLst>
              <a:ext uri="{FF2B5EF4-FFF2-40B4-BE49-F238E27FC236}">
                <a16:creationId xmlns:a16="http://schemas.microsoft.com/office/drawing/2014/main" id="{89B12C50-E481-B29B-831B-A5DA60E25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48" y="2556556"/>
            <a:ext cx="4158992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92235E-1C8A-58A4-1C04-1C3F8B560B1E}"/>
              </a:ext>
            </a:extLst>
          </p:cNvPr>
          <p:cNvSpPr txBox="1"/>
          <p:nvPr/>
        </p:nvSpPr>
        <p:spPr>
          <a:xfrm>
            <a:off x="4582160" y="2441576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urier New" panose="02070309020205020404" pitchFamily="49" charset="0"/>
              </a:rPr>
              <a:t>m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  <a:cs typeface="Arial"/>
              </a:rPr>
              <a:t>ax_depth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</a:rPr>
              <a:t> = 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74838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Maximum Number of Terminal Nodes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limit the number of leaves to a specific value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592235E-1C8A-58A4-1C04-1C3F8B560B1E}"/>
              </a:ext>
            </a:extLst>
          </p:cNvPr>
          <p:cNvSpPr txBox="1"/>
          <p:nvPr/>
        </p:nvSpPr>
        <p:spPr>
          <a:xfrm>
            <a:off x="6156187" y="284422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urier New" panose="02070309020205020404" pitchFamily="49" charset="0"/>
              </a:rPr>
              <a:t>m</a:t>
            </a:r>
            <a:r>
              <a:rPr lang="en-US" sz="3200" dirty="0" err="1">
                <a:solidFill>
                  <a:srgbClr val="000000"/>
                </a:solidFill>
                <a:latin typeface="Courier New" panose="02070309020205020404" pitchFamily="49" charset="0"/>
                <a:cs typeface="Arial"/>
              </a:rPr>
              <a:t>ax_leaf_nodes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</a:rPr>
              <a:t> = 6</a:t>
            </a:r>
            <a:endParaRPr lang="en-US" sz="3200" dirty="0"/>
          </a:p>
        </p:txBody>
      </p:sp>
      <p:pic>
        <p:nvPicPr>
          <p:cNvPr id="21506" name="Picture 2" descr="Decision Tree Adventures 2 — Explanation of Decision Tree Classifier  Parameters | by Haydar Özler | DataDrivenInvestor">
            <a:extLst>
              <a:ext uri="{FF2B5EF4-FFF2-40B4-BE49-F238E27FC236}">
                <a16:creationId xmlns:a16="http://schemas.microsoft.com/office/drawing/2014/main" id="{65A62410-FB50-E981-E3A4-BF36E55C5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7" y="2833416"/>
            <a:ext cx="5583078" cy="332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921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Minimum Samples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set a limit to number of observations needed to split node</a:t>
            </a:r>
          </a:p>
        </p:txBody>
      </p:sp>
      <p:pic>
        <p:nvPicPr>
          <p:cNvPr id="14338" name="Picture 2" descr="What does min_samples_split means in decision tree? - tools - Data Science,  Analytics and Big Data discussions">
            <a:extLst>
              <a:ext uri="{FF2B5EF4-FFF2-40B4-BE49-F238E27FC236}">
                <a16:creationId xmlns:a16="http://schemas.microsoft.com/office/drawing/2014/main" id="{7CB48A06-00FD-8F8C-011E-1EAF80350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641" y="2386555"/>
            <a:ext cx="4294504" cy="402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922B4-3ED0-C7D5-1416-44C117501CD0}"/>
              </a:ext>
            </a:extLst>
          </p:cNvPr>
          <p:cNvSpPr txBox="1"/>
          <p:nvPr/>
        </p:nvSpPr>
        <p:spPr>
          <a:xfrm>
            <a:off x="4390354" y="2337615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urier New" panose="02070309020205020404" pitchFamily="49" charset="0"/>
              </a:rPr>
              <a:t>min_sample_split</a:t>
            </a:r>
            <a:r>
              <a:rPr lang="en-US" sz="3200" dirty="0"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</a:rPr>
              <a:t>= </a:t>
            </a:r>
            <a:r>
              <a:rPr lang="en-US" sz="3200" dirty="0">
                <a:latin typeface="Courier New" panose="02070309020205020404" pitchFamily="49" charset="0"/>
              </a:rPr>
              <a:t>10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358233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Minimum Samples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set a limit to number of observations for a leaf</a:t>
            </a:r>
          </a:p>
        </p:txBody>
      </p:sp>
      <p:pic>
        <p:nvPicPr>
          <p:cNvPr id="16386" name="Picture 2" descr="Decision Tree Adventures 2 — Explanation of Decision Tree Classifier  Parameters | by Haydar Özler | DataDrivenInvestor">
            <a:extLst>
              <a:ext uri="{FF2B5EF4-FFF2-40B4-BE49-F238E27FC236}">
                <a16:creationId xmlns:a16="http://schemas.microsoft.com/office/drawing/2014/main" id="{4163358E-2D71-F175-E7A3-A164E5E51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2482614"/>
            <a:ext cx="5926118" cy="352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922B4-3ED0-C7D5-1416-44C117501CD0}"/>
              </a:ext>
            </a:extLst>
          </p:cNvPr>
          <p:cNvSpPr txBox="1"/>
          <p:nvPr/>
        </p:nvSpPr>
        <p:spPr>
          <a:xfrm>
            <a:off x="5507762" y="248261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urier New" panose="02070309020205020404" pitchFamily="49" charset="0"/>
              </a:rPr>
              <a:t>min_sample_leaf</a:t>
            </a:r>
            <a:r>
              <a:rPr lang="en-US" sz="3200" dirty="0"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</a:rPr>
              <a:t>= </a:t>
            </a:r>
            <a:r>
              <a:rPr lang="en-US" sz="3200" dirty="0">
                <a:latin typeface="Courier New" panose="02070309020205020404" pitchFamily="49" charset="0"/>
              </a:rPr>
              <a:t>20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43990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Minimum Impurity Decrease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minimum improvement in impurity to split node</a:t>
            </a:r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2" name="Picture 2" descr="Scikit-Learn Decision Trees Explained | by Frank Ceballos | Towards Data  Science">
            <a:extLst>
              <a:ext uri="{FF2B5EF4-FFF2-40B4-BE49-F238E27FC236}">
                <a16:creationId xmlns:a16="http://schemas.microsoft.com/office/drawing/2014/main" id="{2B5FE2E9-CAC6-538A-D8DD-045A976A0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50" y="2597196"/>
            <a:ext cx="4420149" cy="3826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6627EE-2220-2047-8A39-94346F26CD1E}"/>
              </a:ext>
            </a:extLst>
          </p:cNvPr>
          <p:cNvSpPr txBox="1"/>
          <p:nvPr/>
        </p:nvSpPr>
        <p:spPr>
          <a:xfrm>
            <a:off x="4033520" y="2482216"/>
            <a:ext cx="764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 err="1">
                <a:latin typeface="Courier New" panose="02070309020205020404" pitchFamily="49" charset="0"/>
              </a:rPr>
              <a:t>min_impurity_decrease</a:t>
            </a:r>
            <a:r>
              <a:rPr lang="en-US" sz="3200" dirty="0">
                <a:latin typeface="Courier New" panose="02070309020205020404" pitchFamily="49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</a:rPr>
              <a:t>= </a:t>
            </a:r>
            <a:r>
              <a:rPr lang="en-US" sz="3200" dirty="0">
                <a:latin typeface="Courier New" panose="02070309020205020404" pitchFamily="49" charset="0"/>
              </a:rPr>
              <a:t>0.05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328687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Cost Complexity Pruning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Can control pruning level based on test accuracy.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Uses alpha specifies level of pruning (higher alpha = higher pruning)</a:t>
            </a:r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7" name="Picture 4" descr="Post pruning decision trees with cost complexity pruning — scikit-learn  1.1.2 documentation">
            <a:extLst>
              <a:ext uri="{FF2B5EF4-FFF2-40B4-BE49-F238E27FC236}">
                <a16:creationId xmlns:a16="http://schemas.microsoft.com/office/drawing/2014/main" id="{953667A3-0B65-B93F-221A-476C05A8A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01" y="2708156"/>
            <a:ext cx="5275739" cy="3956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30661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Cost Complexity Pruning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Can control pruning level based on test accuracy.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Uses alpha specifies level of pruning (higher alpha = higher pruning)</a:t>
            </a:r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90439BA-FA1F-7023-2255-EA362F4E3DCE}"/>
              </a:ext>
            </a:extLst>
          </p:cNvPr>
          <p:cNvCxnSpPr>
            <a:cxnSpLocks/>
          </p:cNvCxnSpPr>
          <p:nvPr/>
        </p:nvCxnSpPr>
        <p:spPr>
          <a:xfrm flipH="1">
            <a:off x="6275830" y="4636647"/>
            <a:ext cx="16917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4" descr="Post pruning decision trees with cost complexity pruning — scikit-learn  1.1.2 documentation">
            <a:extLst>
              <a:ext uri="{FF2B5EF4-FFF2-40B4-BE49-F238E27FC236}">
                <a16:creationId xmlns:a16="http://schemas.microsoft.com/office/drawing/2014/main" id="{2BBAFF5B-0889-D1DF-715D-03C80A973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030" y="3070728"/>
            <a:ext cx="3140327" cy="2355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02E4F-63D0-BAA8-8604-B2D438118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956" y="3185708"/>
            <a:ext cx="7451997" cy="306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350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041685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Cross-Validation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hlinkClick r:id="rId3" tooltip="Resampling (statistics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Resampling</a:t>
            </a:r>
            <a:r>
              <a:rPr lang="en-US" dirty="0"/>
              <a:t> method that uses different portions of the data to test and train a model on different iterations.</a:t>
            </a:r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1B985-664B-2759-37CC-46E9B9B32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11" y="3058159"/>
            <a:ext cx="5252843" cy="363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9928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Cross-Validation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hlinkClick r:id="rId3" tooltip="Resampling (statistics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Resampling</a:t>
            </a:r>
            <a:r>
              <a:rPr lang="en-US" dirty="0"/>
              <a:t> method that uses different portions of the data to test and train a model on different iterations.</a:t>
            </a:r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D00280-2A8B-5AC9-CFB7-3DD2B1824D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15" r="29690" b="48569"/>
          <a:stretch/>
        </p:blipFill>
        <p:spPr>
          <a:xfrm>
            <a:off x="1495336" y="3897842"/>
            <a:ext cx="4600664" cy="417689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297783E3-4BEB-C1BA-E3B8-2B6EB87AC2A9}"/>
              </a:ext>
            </a:extLst>
          </p:cNvPr>
          <p:cNvSpPr/>
          <p:nvPr/>
        </p:nvSpPr>
        <p:spPr>
          <a:xfrm rot="5400000">
            <a:off x="4348337" y="2895247"/>
            <a:ext cx="327379" cy="316794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D54566-5DB5-765B-C1B7-F3C41A139F77}"/>
              </a:ext>
            </a:extLst>
          </p:cNvPr>
          <p:cNvSpPr/>
          <p:nvPr/>
        </p:nvSpPr>
        <p:spPr>
          <a:xfrm>
            <a:off x="4132760" y="4658622"/>
            <a:ext cx="3241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fit</a:t>
            </a:r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767F71B-A201-5206-970E-79D1805BF40C}"/>
              </a:ext>
            </a:extLst>
          </p:cNvPr>
          <p:cNvCxnSpPr>
            <a:stCxn id="7" idx="2"/>
          </p:cNvCxnSpPr>
          <p:nvPr/>
        </p:nvCxnSpPr>
        <p:spPr>
          <a:xfrm flipH="1">
            <a:off x="2575895" y="3513362"/>
            <a:ext cx="1476160" cy="3687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DDA739D8-72BB-62E8-CE6E-AA8714E068E7}"/>
              </a:ext>
            </a:extLst>
          </p:cNvPr>
          <p:cNvSpPr/>
          <p:nvPr/>
        </p:nvSpPr>
        <p:spPr>
          <a:xfrm>
            <a:off x="3352215" y="2867031"/>
            <a:ext cx="13996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check model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533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Recursive Partitioning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sz="2800" dirty="0"/>
              <a:t>Repeatedly split the nodes into two parts to decrease impurity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Stop when no more impurity or stopping rule triggered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2F7EF6-6651-24D1-D7EA-9D4829401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788" y="2994734"/>
            <a:ext cx="5839852" cy="36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6728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Cross-Validation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hlinkClick r:id="rId3" tooltip="Resampling (statistics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Resampling</a:t>
            </a:r>
            <a:r>
              <a:rPr lang="en-US" dirty="0"/>
              <a:t> method that uses different portions of the data to test and train a model on different iterations.</a:t>
            </a:r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C56A827D-D6F0-6286-B8AF-B0FBBD7D7FE0}"/>
              </a:ext>
            </a:extLst>
          </p:cNvPr>
          <p:cNvSpPr/>
          <p:nvPr/>
        </p:nvSpPr>
        <p:spPr>
          <a:xfrm rot="5400000">
            <a:off x="4532588" y="3291501"/>
            <a:ext cx="311601" cy="2391216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3174C1-4955-896B-E042-80987B64D78E}"/>
              </a:ext>
            </a:extLst>
          </p:cNvPr>
          <p:cNvSpPr/>
          <p:nvPr/>
        </p:nvSpPr>
        <p:spPr>
          <a:xfrm>
            <a:off x="4496669" y="4929288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Fit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3F0AE8-F471-6736-1ABE-A9A7FCE73236}"/>
              </a:ext>
            </a:extLst>
          </p:cNvPr>
          <p:cNvCxnSpPr>
            <a:stCxn id="10" idx="2"/>
          </p:cNvCxnSpPr>
          <p:nvPr/>
        </p:nvCxnSpPr>
        <p:spPr>
          <a:xfrm flipH="1">
            <a:off x="3140214" y="3513362"/>
            <a:ext cx="699840" cy="3776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4F763D2-3ED8-9D6C-DDE9-F965C8D89835}"/>
              </a:ext>
            </a:extLst>
          </p:cNvPr>
          <p:cNvSpPr/>
          <p:nvPr/>
        </p:nvSpPr>
        <p:spPr>
          <a:xfrm>
            <a:off x="3140214" y="2867031"/>
            <a:ext cx="13996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check model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99CD0E-97C1-6482-357F-E7DFFF6E89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431" r="27620" b="38855"/>
          <a:stretch/>
        </p:blipFill>
        <p:spPr>
          <a:xfrm>
            <a:off x="1226162" y="3891041"/>
            <a:ext cx="4736131" cy="440267"/>
          </a:xfrm>
          <a:prstGeom prst="rect">
            <a:avLst/>
          </a:prstGeom>
        </p:spPr>
      </p:pic>
      <p:sp>
        <p:nvSpPr>
          <p:cNvPr id="12" name="Right Brace 11">
            <a:extLst>
              <a:ext uri="{FF2B5EF4-FFF2-40B4-BE49-F238E27FC236}">
                <a16:creationId xmlns:a16="http://schemas.microsoft.com/office/drawing/2014/main" id="{FA0E707A-709E-0720-AFF4-EEB815D90894}"/>
              </a:ext>
            </a:extLst>
          </p:cNvPr>
          <p:cNvSpPr/>
          <p:nvPr/>
        </p:nvSpPr>
        <p:spPr>
          <a:xfrm rot="5400000">
            <a:off x="2061335" y="4125867"/>
            <a:ext cx="311603" cy="72249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9D924F-0EA8-A509-C9FF-628691C92F10}"/>
              </a:ext>
            </a:extLst>
          </p:cNvPr>
          <p:cNvSpPr/>
          <p:nvPr/>
        </p:nvSpPr>
        <p:spPr>
          <a:xfrm>
            <a:off x="2025417" y="495163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1417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Cross-Validation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hlinkClick r:id="rId3" tooltip="Resampling (statistics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Resampling</a:t>
            </a:r>
            <a:r>
              <a:rPr lang="en-US" dirty="0"/>
              <a:t> method that uses different portions of the data to test and train a model on different iterations.</a:t>
            </a:r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C56A827D-D6F0-6286-B8AF-B0FBBD7D7FE0}"/>
              </a:ext>
            </a:extLst>
          </p:cNvPr>
          <p:cNvSpPr/>
          <p:nvPr/>
        </p:nvSpPr>
        <p:spPr>
          <a:xfrm rot="5400000">
            <a:off x="4989901" y="3748815"/>
            <a:ext cx="311601" cy="1476589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3174C1-4955-896B-E042-80987B64D78E}"/>
              </a:ext>
            </a:extLst>
          </p:cNvPr>
          <p:cNvSpPr/>
          <p:nvPr/>
        </p:nvSpPr>
        <p:spPr>
          <a:xfrm>
            <a:off x="4496669" y="4929288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Fit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3F0AE8-F471-6736-1ABE-A9A7FCE73236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840054" y="3513362"/>
            <a:ext cx="0" cy="3438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4F763D2-3ED8-9D6C-DDE9-F965C8D89835}"/>
              </a:ext>
            </a:extLst>
          </p:cNvPr>
          <p:cNvSpPr/>
          <p:nvPr/>
        </p:nvSpPr>
        <p:spPr>
          <a:xfrm>
            <a:off x="3140214" y="2867031"/>
            <a:ext cx="13996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check model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A0E707A-709E-0720-AFF4-EEB815D90894}"/>
              </a:ext>
            </a:extLst>
          </p:cNvPr>
          <p:cNvSpPr/>
          <p:nvPr/>
        </p:nvSpPr>
        <p:spPr>
          <a:xfrm rot="5400000">
            <a:off x="2481298" y="3705905"/>
            <a:ext cx="307779" cy="155859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9D924F-0EA8-A509-C9FF-628691C92F10}"/>
              </a:ext>
            </a:extLst>
          </p:cNvPr>
          <p:cNvSpPr/>
          <p:nvPr/>
        </p:nvSpPr>
        <p:spPr>
          <a:xfrm>
            <a:off x="2025417" y="4951630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Fit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768DF4-9508-47A7-B95A-DD02B289DE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01" r="28227" b="29440"/>
          <a:stretch/>
        </p:blipFill>
        <p:spPr>
          <a:xfrm>
            <a:off x="1226162" y="3972193"/>
            <a:ext cx="4736131" cy="38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3070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Cross-Validation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hlinkClick r:id="rId3" tooltip="Resampling (statistics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Resampling</a:t>
            </a:r>
            <a:r>
              <a:rPr lang="en-US" dirty="0"/>
              <a:t> method that uses different portions of the data to test and train a model on different iterations.</a:t>
            </a:r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C56A827D-D6F0-6286-B8AF-B0FBBD7D7FE0}"/>
              </a:ext>
            </a:extLst>
          </p:cNvPr>
          <p:cNvSpPr/>
          <p:nvPr/>
        </p:nvSpPr>
        <p:spPr>
          <a:xfrm rot="5400000">
            <a:off x="5341944" y="4100860"/>
            <a:ext cx="311601" cy="7725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3174C1-4955-896B-E042-80987B64D78E}"/>
              </a:ext>
            </a:extLst>
          </p:cNvPr>
          <p:cNvSpPr/>
          <p:nvPr/>
        </p:nvSpPr>
        <p:spPr>
          <a:xfrm>
            <a:off x="5306025" y="4757891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Fit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3F0AE8-F471-6736-1ABE-A9A7FCE73236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840054" y="3513362"/>
            <a:ext cx="699839" cy="4369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4F763D2-3ED8-9D6C-DDE9-F965C8D89835}"/>
              </a:ext>
            </a:extLst>
          </p:cNvPr>
          <p:cNvSpPr/>
          <p:nvPr/>
        </p:nvSpPr>
        <p:spPr>
          <a:xfrm>
            <a:off x="3140214" y="2867031"/>
            <a:ext cx="13996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check model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A0E707A-709E-0720-AFF4-EEB815D90894}"/>
              </a:ext>
            </a:extLst>
          </p:cNvPr>
          <p:cNvSpPr/>
          <p:nvPr/>
        </p:nvSpPr>
        <p:spPr>
          <a:xfrm rot="5400000">
            <a:off x="2819457" y="3367747"/>
            <a:ext cx="386641" cy="231377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9D924F-0EA8-A509-C9FF-628691C92F10}"/>
              </a:ext>
            </a:extLst>
          </p:cNvPr>
          <p:cNvSpPr/>
          <p:nvPr/>
        </p:nvSpPr>
        <p:spPr>
          <a:xfrm>
            <a:off x="2821058" y="478866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Fit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2F9110-4184-4627-8E45-B5C7DFF58A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79" r="28016" b="20262"/>
          <a:stretch/>
        </p:blipFill>
        <p:spPr>
          <a:xfrm>
            <a:off x="1195444" y="3950271"/>
            <a:ext cx="4750076" cy="38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034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Cross-Validation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hlinkClick r:id="rId3" tooltip="Resampling (statistics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Resampling</a:t>
            </a:r>
            <a:r>
              <a:rPr lang="en-US" dirty="0"/>
              <a:t> method that uses different portions of the data to test and train a model on different iterations.</a:t>
            </a:r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43F0AE8-F471-6736-1ABE-A9A7FCE73236}"/>
              </a:ext>
            </a:extLst>
          </p:cNvPr>
          <p:cNvCxnSpPr>
            <a:cxnSpLocks/>
          </p:cNvCxnSpPr>
          <p:nvPr/>
        </p:nvCxnSpPr>
        <p:spPr>
          <a:xfrm>
            <a:off x="3694176" y="3456453"/>
            <a:ext cx="1618488" cy="47850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4F763D2-3ED8-9D6C-DDE9-F965C8D89835}"/>
              </a:ext>
            </a:extLst>
          </p:cNvPr>
          <p:cNvSpPr/>
          <p:nvPr/>
        </p:nvSpPr>
        <p:spPr>
          <a:xfrm>
            <a:off x="3140214" y="2867031"/>
            <a:ext cx="13996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check model</a:t>
            </a:r>
          </a:p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performance</a:t>
            </a:r>
            <a:endParaRPr lang="en-US" dirty="0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A0E707A-709E-0720-AFF4-EEB815D90894}"/>
              </a:ext>
            </a:extLst>
          </p:cNvPr>
          <p:cNvSpPr/>
          <p:nvPr/>
        </p:nvSpPr>
        <p:spPr>
          <a:xfrm rot="5400000">
            <a:off x="3163578" y="3023626"/>
            <a:ext cx="457354" cy="307272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D9D924F-0EA8-A509-C9FF-628691C92F10}"/>
              </a:ext>
            </a:extLst>
          </p:cNvPr>
          <p:cNvSpPr/>
          <p:nvPr/>
        </p:nvSpPr>
        <p:spPr>
          <a:xfrm>
            <a:off x="3223394" y="478866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Fit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D9C623-6F99-4DFA-88F6-C307E10EE5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202" r="28471" b="11002"/>
          <a:stretch/>
        </p:blipFill>
        <p:spPr>
          <a:xfrm>
            <a:off x="1230863" y="3934961"/>
            <a:ext cx="4653132" cy="39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451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Cross-Validation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>
                <a:hlinkClick r:id="rId3" tooltip="Resampling (statistics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Resampling</a:t>
            </a:r>
            <a:r>
              <a:rPr lang="en-US" dirty="0"/>
              <a:t> method that uses different portions of the data to test and train a model on different iterations.</a:t>
            </a:r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376B03-47AF-F85E-A966-EE7CD06730B8}"/>
              </a:ext>
            </a:extLst>
          </p:cNvPr>
          <p:cNvSpPr/>
          <p:nvPr/>
        </p:nvSpPr>
        <p:spPr>
          <a:xfrm>
            <a:off x="1037506" y="3202087"/>
            <a:ext cx="30709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Average the test performances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DBA9960-4134-E129-031D-DCAB4BBF7D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9" t="42713" r="78687" b="48569"/>
          <a:stretch/>
        </p:blipFill>
        <p:spPr>
          <a:xfrm>
            <a:off x="1114501" y="3672698"/>
            <a:ext cx="824089" cy="3951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C38D95-9E4A-EA6D-A7CB-276CA2DD0A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3" t="51182" r="66265" b="38855"/>
          <a:stretch/>
        </p:blipFill>
        <p:spPr>
          <a:xfrm>
            <a:off x="1114501" y="4126034"/>
            <a:ext cx="812800" cy="4515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17B1E7-0B2C-CD6C-3368-2FD207A418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35" t="60397" r="53843" b="29640"/>
          <a:stretch/>
        </p:blipFill>
        <p:spPr>
          <a:xfrm>
            <a:off x="1114501" y="4590658"/>
            <a:ext cx="812800" cy="45155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3D4DF8B-0DCE-AC34-E6D8-E9C03BADC4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1" t="70111" r="41595" b="20673"/>
          <a:stretch/>
        </p:blipFill>
        <p:spPr>
          <a:xfrm>
            <a:off x="1131434" y="5100439"/>
            <a:ext cx="778933" cy="41769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D706420-86C9-9FDB-263E-9F41D4C053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78" t="80074" r="29173" b="11209"/>
          <a:stretch/>
        </p:blipFill>
        <p:spPr>
          <a:xfrm>
            <a:off x="1108856" y="5629769"/>
            <a:ext cx="801511" cy="395112"/>
          </a:xfrm>
          <a:prstGeom prst="rect">
            <a:avLst/>
          </a:prstGeom>
        </p:spPr>
      </p:pic>
      <p:sp>
        <p:nvSpPr>
          <p:cNvPr id="21" name="Right Brace 20">
            <a:extLst>
              <a:ext uri="{FF2B5EF4-FFF2-40B4-BE49-F238E27FC236}">
                <a16:creationId xmlns:a16="http://schemas.microsoft.com/office/drawing/2014/main" id="{4211B33C-0EFA-7A8A-E4DA-2F80DEBB1923}"/>
              </a:ext>
            </a:extLst>
          </p:cNvPr>
          <p:cNvSpPr/>
          <p:nvPr/>
        </p:nvSpPr>
        <p:spPr>
          <a:xfrm>
            <a:off x="1938590" y="3672698"/>
            <a:ext cx="335492" cy="2352183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389061-BF44-9B0F-1146-AB3FFE4E1555}"/>
              </a:ext>
            </a:extLst>
          </p:cNvPr>
          <p:cNvSpPr/>
          <p:nvPr/>
        </p:nvSpPr>
        <p:spPr>
          <a:xfrm>
            <a:off x="2269161" y="4635814"/>
            <a:ext cx="3852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score: for classification </a:t>
            </a:r>
            <a:r>
              <a:rPr lang="en-US" dirty="0" err="1">
                <a:solidFill>
                  <a:srgbClr val="C00000"/>
                </a:solidFill>
              </a:rPr>
              <a:t>accuracy_score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681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6749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Grid Search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involves searching through a range of values for hyperparameters to find the best subset </a:t>
            </a:r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E36808-6E91-43A7-7D5C-575CBB264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11" y="2682875"/>
            <a:ext cx="4762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255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Grid Search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involves searching through a range of values for hyperparameters to find the best subset </a:t>
            </a:r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E36808-6E91-43A7-7D5C-575CBB264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11" y="2682875"/>
            <a:ext cx="4762500" cy="381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94D29F-ECF8-4091-8226-129017938FDF}"/>
              </a:ext>
            </a:extLst>
          </p:cNvPr>
          <p:cNvSpPr txBox="1"/>
          <p:nvPr/>
        </p:nvSpPr>
        <p:spPr>
          <a:xfrm>
            <a:off x="5814628" y="369786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latin typeface="Courier New" panose="02070309020205020404" pitchFamily="49" charset="0"/>
              </a:rPr>
              <a:t>m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Arial"/>
              </a:rPr>
              <a:t>ax_depth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Arial"/>
              </a:rPr>
              <a:t> = {2,3,4,5}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F25C8AA-FCE4-5ACD-E17E-F6E778C37F95}"/>
              </a:ext>
            </a:extLst>
          </p:cNvPr>
          <p:cNvSpPr txBox="1"/>
          <p:nvPr/>
        </p:nvSpPr>
        <p:spPr>
          <a:xfrm>
            <a:off x="5804468" y="3390091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r>
              <a:rPr lang="en-US" dirty="0"/>
              <a:t>criterion = {‘</a:t>
            </a:r>
            <a:r>
              <a:rPr lang="en-US" dirty="0" err="1"/>
              <a:t>gini</a:t>
            </a:r>
            <a:r>
              <a:rPr lang="en-US" dirty="0"/>
              <a:t>’, ‘entropy’}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91600-FA97-C67F-F509-D7545155E753}"/>
              </a:ext>
            </a:extLst>
          </p:cNvPr>
          <p:cNvSpPr txBox="1"/>
          <p:nvPr/>
        </p:nvSpPr>
        <p:spPr>
          <a:xfrm>
            <a:off x="5814628" y="4019691"/>
            <a:ext cx="76403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latin typeface="Courier New" panose="02070309020205020404" pitchFamily="49" charset="0"/>
              </a:defRPr>
            </a:lvl1pPr>
          </a:lstStyle>
          <a:p>
            <a:r>
              <a:rPr lang="en-US" dirty="0" err="1"/>
              <a:t>min_impurity_decrease</a:t>
            </a:r>
            <a:r>
              <a:rPr lang="en-US" dirty="0"/>
              <a:t> = {0, 0.01, 0.05, 0.1}</a:t>
            </a:r>
          </a:p>
        </p:txBody>
      </p:sp>
    </p:spTree>
    <p:extLst>
      <p:ext uri="{BB962C8B-B14F-4D97-AF65-F5344CB8AC3E}">
        <p14:creationId xmlns:p14="http://schemas.microsoft.com/office/powerpoint/2010/main" val="32393468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Grid Search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involves searching through a range of values for hyperparameters to find the best subset </a:t>
            </a:r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E36808-6E91-43A7-7D5C-575CBB2640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11" y="2682875"/>
            <a:ext cx="4762500" cy="3810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43A604-691A-2F86-8A2B-82E67FB740C9}"/>
              </a:ext>
            </a:extLst>
          </p:cNvPr>
          <p:cNvSpPr/>
          <p:nvPr/>
        </p:nvSpPr>
        <p:spPr>
          <a:xfrm>
            <a:off x="6345283" y="3153465"/>
            <a:ext cx="4574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1) Set the grid with initial guess for parameters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DFA32F7-5711-C7CE-1C9C-6F51FF8AD3B6}"/>
              </a:ext>
            </a:extLst>
          </p:cNvPr>
          <p:cNvSpPr/>
          <p:nvPr/>
        </p:nvSpPr>
        <p:spPr>
          <a:xfrm>
            <a:off x="6345283" y="3637777"/>
            <a:ext cx="2861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2) Fit model with grid search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C2B8DB-68F6-A4EB-266C-6F1490790E0F}"/>
              </a:ext>
            </a:extLst>
          </p:cNvPr>
          <p:cNvSpPr/>
          <p:nvPr/>
        </p:nvSpPr>
        <p:spPr>
          <a:xfrm>
            <a:off x="6345283" y="4150689"/>
            <a:ext cx="4289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3) Repeat process until best model is found.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065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Grid Search – Parallel Processing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Involves dividing the work into multiple processor units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CV uses multiple fits of the model that can be done separately</a:t>
            </a:r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1026" name="Picture 2" descr="Introduction to Parallel Computing Tutorial | HPC @ LLNL">
            <a:extLst>
              <a:ext uri="{FF2B5EF4-FFF2-40B4-BE49-F238E27FC236}">
                <a16:creationId xmlns:a16="http://schemas.microsoft.com/office/drawing/2014/main" id="{0DF374B3-20D0-48A8-B7AD-85CC5D1E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063" y="3073400"/>
            <a:ext cx="6286500" cy="34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397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Recursive Partitioning</a:t>
            </a:r>
            <a:endParaRPr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75BF8E1-7BD9-3217-73D3-09951450BF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21432" y="1880235"/>
            <a:ext cx="5917847" cy="461264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D0A5C63-FC51-44E7-9399-9133A7AC9098}"/>
              </a:ext>
            </a:extLst>
          </p:cNvPr>
          <p:cNvCxnSpPr/>
          <p:nvPr/>
        </p:nvCxnSpPr>
        <p:spPr>
          <a:xfrm flipH="1">
            <a:off x="4972594" y="2159726"/>
            <a:ext cx="21248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84616B77-EDEF-4D13-9688-0F39152E1D0B}"/>
              </a:ext>
            </a:extLst>
          </p:cNvPr>
          <p:cNvSpPr txBox="1"/>
          <p:nvPr/>
        </p:nvSpPr>
        <p:spPr>
          <a:xfrm>
            <a:off x="7193280" y="2005837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Root Node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6883F23-CB8F-435C-9A70-6AC8C3740F82}"/>
              </a:ext>
            </a:extLst>
          </p:cNvPr>
          <p:cNvCxnSpPr>
            <a:cxnSpLocks/>
          </p:cNvCxnSpPr>
          <p:nvPr/>
        </p:nvCxnSpPr>
        <p:spPr>
          <a:xfrm flipH="1" flipV="1">
            <a:off x="5168536" y="3052354"/>
            <a:ext cx="2137955" cy="3091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D15362F-AD54-4241-A4F3-13F65AA7D7E7}"/>
              </a:ext>
            </a:extLst>
          </p:cNvPr>
          <p:cNvSpPr txBox="1"/>
          <p:nvPr/>
        </p:nvSpPr>
        <p:spPr>
          <a:xfrm>
            <a:off x="7306491" y="3188715"/>
            <a:ext cx="1619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Decision  Node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976A81-2640-4386-9D30-37B726F0AACB}"/>
              </a:ext>
            </a:extLst>
          </p:cNvPr>
          <p:cNvCxnSpPr/>
          <p:nvPr/>
        </p:nvCxnSpPr>
        <p:spPr>
          <a:xfrm>
            <a:off x="2621280" y="2603863"/>
            <a:ext cx="557349" cy="348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013C6A-E140-4FDF-BE84-155007FBC4FF}"/>
              </a:ext>
            </a:extLst>
          </p:cNvPr>
          <p:cNvSpPr txBox="1"/>
          <p:nvPr/>
        </p:nvSpPr>
        <p:spPr>
          <a:xfrm>
            <a:off x="1942248" y="1872717"/>
            <a:ext cx="135806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Terminal Node</a:t>
            </a:r>
          </a:p>
          <a:p>
            <a:pPr algn="ctr"/>
            <a:r>
              <a:rPr lang="en-US" dirty="0"/>
              <a:t>or</a:t>
            </a:r>
          </a:p>
          <a:p>
            <a:pPr algn="ctr"/>
            <a:r>
              <a:rPr lang="en-US" dirty="0"/>
              <a:t>Leaf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FF61FE-55FA-4EE9-A123-CA6FC0D47C3F}"/>
              </a:ext>
            </a:extLst>
          </p:cNvPr>
          <p:cNvSpPr txBox="1"/>
          <p:nvPr/>
        </p:nvSpPr>
        <p:spPr>
          <a:xfrm>
            <a:off x="6939279" y="4255855"/>
            <a:ext cx="4146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Predictions are obtained in the terminal nodes as the fraction of the class of interest divided by the total number of observations.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367430-25C2-4299-B1AE-66ED8FEB6E64}"/>
              </a:ext>
            </a:extLst>
          </p:cNvPr>
          <p:cNvSpPr txBox="1"/>
          <p:nvPr/>
        </p:nvSpPr>
        <p:spPr>
          <a:xfrm>
            <a:off x="5631349" y="6098701"/>
            <a:ext cx="4131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Depth = 5, number of terminal nodes (leaves) = 9 </a:t>
            </a:r>
          </a:p>
        </p:txBody>
      </p:sp>
    </p:spTree>
    <p:extLst>
      <p:ext uri="{BB962C8B-B14F-4D97-AF65-F5344CB8AC3E}">
        <p14:creationId xmlns:p14="http://schemas.microsoft.com/office/powerpoint/2010/main" val="350291722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Grid Search – Coding on </a:t>
            </a:r>
            <a:r>
              <a:rPr lang="en-US" dirty="0" err="1"/>
              <a:t>sklearn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79144" y="1478122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Create grid using a dictionary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 model as an input to the </a:t>
            </a:r>
            <a:r>
              <a:rPr lang="en-US" dirty="0" err="1"/>
              <a:t>GridSearchCV</a:t>
            </a:r>
            <a:r>
              <a:rPr lang="en-US" dirty="0"/>
              <a:t> algorithm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Use parallel processing to speed up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3BC454-4040-40B0-9CAD-19CC22307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286" y="2953812"/>
            <a:ext cx="10437125" cy="3292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26329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Grid Search – Coding on </a:t>
            </a:r>
            <a:r>
              <a:rPr lang="en-US" dirty="0" err="1"/>
              <a:t>sklearn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838200" y="169068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best parameters can be found after fit.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You can re-fit with these parameters: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endParaRPr lang="en-US" dirty="0"/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Alternatively, you can use the </a:t>
            </a:r>
            <a:r>
              <a:rPr lang="en-US" dirty="0" err="1"/>
              <a:t>GridSearchCV</a:t>
            </a:r>
            <a:r>
              <a:rPr lang="en-US" dirty="0"/>
              <a:t> fit as your model</a:t>
            </a:r>
          </a:p>
          <a:p>
            <a:pPr marL="457200" lvl="1" indent="0">
              <a:spcBef>
                <a:spcPts val="0"/>
              </a:spcBef>
              <a:buSzPts val="2800"/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C58739-CF99-4A65-9B82-9C372DC0C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56" y="2419578"/>
            <a:ext cx="1878274" cy="964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1800AE-235B-41E9-9634-5B44C828E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756" y="4112987"/>
            <a:ext cx="5576817" cy="1162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29166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51605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Ensembles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D9DB5D-80FC-8490-4048-79BBEBEB0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1332" y="3825501"/>
            <a:ext cx="2853267" cy="2853267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Findings on Decision Trees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Are easily overfit to the sample used 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Performance hard to judge on a single training and validation sample.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Decision Trees Have </a:t>
            </a:r>
            <a:r>
              <a:rPr lang="en-US" b="1" dirty="0"/>
              <a:t>Low Bias</a:t>
            </a:r>
            <a:r>
              <a:rPr lang="en-US" dirty="0"/>
              <a:t>, High Variance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FD488E-FDE4-851B-31F1-0AD2EF032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65" y="3639608"/>
            <a:ext cx="2853267" cy="2853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D2C0C4-5AE8-E045-C379-F14E8AC5E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548" y="4639073"/>
            <a:ext cx="6034791" cy="61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8909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Findings on Decision Trees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Are easily overfit to the sample used 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Performance hard to judge on a single training and validation sample.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Decision Trees Have </a:t>
            </a:r>
            <a:r>
              <a:rPr lang="en-US" b="1" dirty="0"/>
              <a:t>Low Bias</a:t>
            </a:r>
            <a:r>
              <a:rPr lang="en-US" dirty="0"/>
              <a:t>, High Variance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6FD488E-FDE4-851B-31F1-0AD2EF032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65" y="3639608"/>
            <a:ext cx="2853267" cy="28532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D2C0C4-5AE8-E045-C379-F14E8AC5E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548" y="4639073"/>
            <a:ext cx="6034791" cy="61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6583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Bias vs Variance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2C0C4-5AE8-E045-C379-F14E8AC5E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5116"/>
            <a:ext cx="6034791" cy="610260"/>
          </a:xfrm>
          <a:prstGeom prst="rect">
            <a:avLst/>
          </a:prstGeom>
        </p:spPr>
      </p:pic>
      <p:pic>
        <p:nvPicPr>
          <p:cNvPr id="3074" name="Picture 2" descr="Bias and variance in linear models | by Nischal M | Towards Data Science">
            <a:extLst>
              <a:ext uri="{FF2B5EF4-FFF2-40B4-BE49-F238E27FC236}">
                <a16:creationId xmlns:a16="http://schemas.microsoft.com/office/drawing/2014/main" id="{B9BE3C05-6273-479E-8B87-953EAD31C5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428"/>
          <a:stretch/>
        </p:blipFill>
        <p:spPr bwMode="auto">
          <a:xfrm>
            <a:off x="804772" y="2823452"/>
            <a:ext cx="3896169" cy="360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67661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Bias vs Variance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2C0C4-5AE8-E045-C379-F14E8AC5E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45116"/>
            <a:ext cx="6034791" cy="610260"/>
          </a:xfrm>
          <a:prstGeom prst="rect">
            <a:avLst/>
          </a:prstGeom>
        </p:spPr>
      </p:pic>
      <p:pic>
        <p:nvPicPr>
          <p:cNvPr id="4098" name="Picture 2" descr="Bias and Variance in Machine Learning - GeeksforGeeks">
            <a:extLst>
              <a:ext uri="{FF2B5EF4-FFF2-40B4-BE49-F238E27FC236}">
                <a16:creationId xmlns:a16="http://schemas.microsoft.com/office/drawing/2014/main" id="{11B04339-6513-49A2-8685-3C15FFC6E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917" y="2555376"/>
            <a:ext cx="6068366" cy="405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40531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Ensemble Models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Combine the predictions from different tree models (   variance).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are using a more complex model (    bias).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6F57A-9751-6AAD-F304-A0576628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11" y="2894939"/>
            <a:ext cx="6034791" cy="610260"/>
          </a:xfrm>
          <a:prstGeom prst="rect">
            <a:avLst/>
          </a:prstGeom>
        </p:spPr>
      </p:pic>
      <p:pic>
        <p:nvPicPr>
          <p:cNvPr id="5" name="Picture 4" descr="An example of the aggregation process for an ensemble of decision trees. Individual classifications are aggregated, and an overall classification is derived.">
            <a:extLst>
              <a:ext uri="{FF2B5EF4-FFF2-40B4-BE49-F238E27FC236}">
                <a16:creationId xmlns:a16="http://schemas.microsoft.com/office/drawing/2014/main" id="{F5CBC863-32B7-45C5-4FA7-19E03AA72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7" r="22283"/>
          <a:stretch/>
        </p:blipFill>
        <p:spPr bwMode="auto">
          <a:xfrm>
            <a:off x="1074574" y="3691467"/>
            <a:ext cx="5177576" cy="280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Down 1">
            <a:extLst>
              <a:ext uri="{FF2B5EF4-FFF2-40B4-BE49-F238E27FC236}">
                <a16:creationId xmlns:a16="http://schemas.microsoft.com/office/drawing/2014/main" id="{63EDE434-094B-4873-B93B-538BB47AB80F}"/>
              </a:ext>
            </a:extLst>
          </p:cNvPr>
          <p:cNvSpPr/>
          <p:nvPr/>
        </p:nvSpPr>
        <p:spPr>
          <a:xfrm>
            <a:off x="9439835" y="1909482"/>
            <a:ext cx="98612" cy="31376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9E98B10-1632-4D56-A678-4528F958C160}"/>
              </a:ext>
            </a:extLst>
          </p:cNvPr>
          <p:cNvSpPr/>
          <p:nvPr/>
        </p:nvSpPr>
        <p:spPr>
          <a:xfrm>
            <a:off x="7114638" y="2303929"/>
            <a:ext cx="98612" cy="31376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72157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Ensemble Models for Regression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36F57A-9751-6AAD-F304-A05766280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27" y="2818989"/>
            <a:ext cx="6034791" cy="610260"/>
          </a:xfrm>
          <a:prstGeom prst="rect">
            <a:avLst/>
          </a:prstGeom>
        </p:spPr>
      </p:pic>
      <p:pic>
        <p:nvPicPr>
          <p:cNvPr id="2" name="Picture 2" descr="Develop an Intuition for How Ensemble Learning Works">
            <a:extLst>
              <a:ext uri="{FF2B5EF4-FFF2-40B4-BE49-F238E27FC236}">
                <a16:creationId xmlns:a16="http://schemas.microsoft.com/office/drawing/2014/main" id="{EAD16627-037C-5421-76A0-DE23AA32E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14" y="3628789"/>
            <a:ext cx="3906679" cy="2930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ow do Regression Trees Work?. Previously we spoke about decision… | by  Luka Beverin | DataDrivenInvestor">
            <a:extLst>
              <a:ext uri="{FF2B5EF4-FFF2-40B4-BE49-F238E27FC236}">
                <a16:creationId xmlns:a16="http://schemas.microsoft.com/office/drawing/2014/main" id="{AA22858E-02B5-6966-9BB3-DCEB14B5EB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166" y="3733881"/>
            <a:ext cx="1418254" cy="10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ow do Regression Trees Work?. Previously we spoke about decision… | by  Luka Beverin | DataDrivenInvestor">
            <a:extLst>
              <a:ext uri="{FF2B5EF4-FFF2-40B4-BE49-F238E27FC236}">
                <a16:creationId xmlns:a16="http://schemas.microsoft.com/office/drawing/2014/main" id="{2321E630-B50D-F77B-E3EF-65AC0275A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9409" y="3746495"/>
            <a:ext cx="1418254" cy="10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ow do Regression Trees Work?. Previously we spoke about decision… | by  Luka Beverin | DataDrivenInvestor">
            <a:extLst>
              <a:ext uri="{FF2B5EF4-FFF2-40B4-BE49-F238E27FC236}">
                <a16:creationId xmlns:a16="http://schemas.microsoft.com/office/drawing/2014/main" id="{2DE2F834-2DFF-DB19-3D67-79E16823A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524" y="5451076"/>
            <a:ext cx="1418254" cy="10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ow do Regression Trees Work?. Previously we spoke about decision… | by  Luka Beverin | DataDrivenInvestor">
            <a:extLst>
              <a:ext uri="{FF2B5EF4-FFF2-40B4-BE49-F238E27FC236}">
                <a16:creationId xmlns:a16="http://schemas.microsoft.com/office/drawing/2014/main" id="{5ECF558B-0891-C2F9-9F7B-C30D69FFA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538" y="5451076"/>
            <a:ext cx="1418254" cy="10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ow do Regression Trees Work?. Previously we spoke about decision… | by  Luka Beverin | DataDrivenInvestor">
            <a:extLst>
              <a:ext uri="{FF2B5EF4-FFF2-40B4-BE49-F238E27FC236}">
                <a16:creationId xmlns:a16="http://schemas.microsoft.com/office/drawing/2014/main" id="{1A1A7F33-B791-EC18-3EFE-E5EED7637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5420" y="4475928"/>
            <a:ext cx="1418254" cy="1060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51;p1">
            <a:extLst>
              <a:ext uri="{FF2B5EF4-FFF2-40B4-BE49-F238E27FC236}">
                <a16:creationId xmlns:a16="http://schemas.microsoft.com/office/drawing/2014/main" id="{5C5DC2CB-3083-4970-8D92-A802344809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Combine the predictions from different tree models (   variance).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are using a more complex model (    bias).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C0E414F-D228-4AF8-B64D-356BB02D65DA}"/>
              </a:ext>
            </a:extLst>
          </p:cNvPr>
          <p:cNvSpPr/>
          <p:nvPr/>
        </p:nvSpPr>
        <p:spPr>
          <a:xfrm>
            <a:off x="9439835" y="1909482"/>
            <a:ext cx="98612" cy="31376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FA3377C3-D806-4A68-A04F-D976B1451D53}"/>
              </a:ext>
            </a:extLst>
          </p:cNvPr>
          <p:cNvSpPr/>
          <p:nvPr/>
        </p:nvSpPr>
        <p:spPr>
          <a:xfrm>
            <a:off x="7114638" y="2303929"/>
            <a:ext cx="98612" cy="31376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6132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How to Measure Impurity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There are some metrics we can use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dirty="0"/>
              <a:t>Gini Index (Classification)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dirty="0"/>
              <a:t>Entropy (Classification)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dirty="0"/>
              <a:t>RMSE (Regression)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metrics are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3" name="Google Shape;188;p25">
            <a:extLst>
              <a:ext uri="{FF2B5EF4-FFF2-40B4-BE49-F238E27FC236}">
                <a16:creationId xmlns:a16="http://schemas.microsoft.com/office/drawing/2014/main" id="{9EED75FC-00DF-141C-B3EB-361BAFFDF47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540760"/>
            <a:ext cx="5684520" cy="3196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71200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Bagging</a:t>
            </a:r>
            <a:endParaRPr dirty="0"/>
          </a:p>
        </p:txBody>
      </p:sp>
      <p:pic>
        <p:nvPicPr>
          <p:cNvPr id="6146" name="Picture 2" descr="Bootstrap aggregating - Wikipedia">
            <a:extLst>
              <a:ext uri="{FF2B5EF4-FFF2-40B4-BE49-F238E27FC236}">
                <a16:creationId xmlns:a16="http://schemas.microsoft.com/office/drawing/2014/main" id="{47A8EFE1-90F4-4B0C-A289-32BB2CA777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68"/>
          <a:stretch/>
        </p:blipFill>
        <p:spPr bwMode="auto">
          <a:xfrm>
            <a:off x="4559471" y="4103596"/>
            <a:ext cx="3341593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862264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Bootstrap Aggregating (Bagging)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Bootstrapping means to randomly sample with replacement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bootstrap sample is the same size as the original data set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en-US" dirty="0"/>
              <a:t> </a:t>
            </a: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5122" name="Picture 2" descr="Ensemble Learning, Bagging, and Boosting Explained in 3 Minutes | by  Terence Shin | Towards Data Science">
            <a:extLst>
              <a:ext uri="{FF2B5EF4-FFF2-40B4-BE49-F238E27FC236}">
                <a16:creationId xmlns:a16="http://schemas.microsoft.com/office/drawing/2014/main" id="{4309B480-F41C-4275-9FB3-03D6E5790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9" t="30575" r="16539" b="5379"/>
          <a:stretch/>
        </p:blipFill>
        <p:spPr bwMode="auto">
          <a:xfrm>
            <a:off x="1084729" y="2960781"/>
            <a:ext cx="7360023" cy="3532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52480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Bootstrap Aggregating (Bagging)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Bootstrapping means to randomly sample with replacement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A bootstrap sample is the same size as the original data set</a:t>
            </a: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en-US" dirty="0"/>
              <a:t> </a:t>
            </a: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2" name="Picture 2" descr="Many Heads Are Better Than One: The Case For Ensemble Learning - KDnuggets">
            <a:extLst>
              <a:ext uri="{FF2B5EF4-FFF2-40B4-BE49-F238E27FC236}">
                <a16:creationId xmlns:a16="http://schemas.microsoft.com/office/drawing/2014/main" id="{48BE30B6-E787-2E14-BD5E-B1754E12E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2709524"/>
            <a:ext cx="2852656" cy="384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90435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Bootstrap Aggregating (Bagging)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 out of bag (OOB) score can help estimate performance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69327A6-E02C-04AF-73D7-3CAA3E8A1BD4}"/>
              </a:ext>
            </a:extLst>
          </p:cNvPr>
          <p:cNvGrpSpPr/>
          <p:nvPr/>
        </p:nvGrpSpPr>
        <p:grpSpPr>
          <a:xfrm>
            <a:off x="838200" y="2354791"/>
            <a:ext cx="3344333" cy="4351338"/>
            <a:chOff x="345281" y="1762335"/>
            <a:chExt cx="3778484" cy="5095665"/>
          </a:xfrm>
        </p:grpSpPr>
        <p:pic>
          <p:nvPicPr>
            <p:cNvPr id="19" name="Picture 2" descr="Many Heads Are Better Than One: The Case For Ensemble Learning - KDnuggets">
              <a:extLst>
                <a:ext uri="{FF2B5EF4-FFF2-40B4-BE49-F238E27FC236}">
                  <a16:creationId xmlns:a16="http://schemas.microsoft.com/office/drawing/2014/main" id="{915E7EE3-7859-8E90-5A3F-B8602F91CB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5281" y="1762335"/>
              <a:ext cx="3778484" cy="50956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Multiply 19">
              <a:extLst>
                <a:ext uri="{FF2B5EF4-FFF2-40B4-BE49-F238E27FC236}">
                  <a16:creationId xmlns:a16="http://schemas.microsoft.com/office/drawing/2014/main" id="{90F2081C-006E-A04A-9617-37436E7ADC8B}"/>
                </a:ext>
              </a:extLst>
            </p:cNvPr>
            <p:cNvSpPr/>
            <p:nvPr/>
          </p:nvSpPr>
          <p:spPr>
            <a:xfrm>
              <a:off x="2037301" y="2312894"/>
              <a:ext cx="251011" cy="251012"/>
            </a:xfrm>
            <a:prstGeom prst="mathMultiply">
              <a:avLst/>
            </a:prstGeom>
            <a:gradFill rotWithShape="1">
              <a:gsLst>
                <a:gs pos="0">
                  <a:srgbClr val="006971">
                    <a:tint val="100000"/>
                    <a:shade val="100000"/>
                    <a:satMod val="130000"/>
                  </a:srgbClr>
                </a:gs>
                <a:gs pos="100000">
                  <a:srgbClr val="006971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Multiply 20">
              <a:extLst>
                <a:ext uri="{FF2B5EF4-FFF2-40B4-BE49-F238E27FC236}">
                  <a16:creationId xmlns:a16="http://schemas.microsoft.com/office/drawing/2014/main" id="{E52B5329-DAE9-1B6D-5995-19F08728ABD7}"/>
                </a:ext>
              </a:extLst>
            </p:cNvPr>
            <p:cNvSpPr/>
            <p:nvPr/>
          </p:nvSpPr>
          <p:spPr>
            <a:xfrm>
              <a:off x="2189701" y="2465294"/>
              <a:ext cx="251011" cy="251012"/>
            </a:xfrm>
            <a:prstGeom prst="mathMultiply">
              <a:avLst/>
            </a:prstGeom>
            <a:gradFill rotWithShape="1">
              <a:gsLst>
                <a:gs pos="0">
                  <a:srgbClr val="006971">
                    <a:tint val="100000"/>
                    <a:shade val="100000"/>
                    <a:satMod val="130000"/>
                  </a:srgbClr>
                </a:gs>
                <a:gs pos="100000">
                  <a:srgbClr val="006971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Multiply 21">
              <a:extLst>
                <a:ext uri="{FF2B5EF4-FFF2-40B4-BE49-F238E27FC236}">
                  <a16:creationId xmlns:a16="http://schemas.microsoft.com/office/drawing/2014/main" id="{DDF7214A-C935-743E-5207-3D5E29F12812}"/>
                </a:ext>
              </a:extLst>
            </p:cNvPr>
            <p:cNvSpPr/>
            <p:nvPr/>
          </p:nvSpPr>
          <p:spPr>
            <a:xfrm>
              <a:off x="2342101" y="2645126"/>
              <a:ext cx="251011" cy="251012"/>
            </a:xfrm>
            <a:prstGeom prst="mathMultiply">
              <a:avLst/>
            </a:prstGeom>
            <a:gradFill rotWithShape="1">
              <a:gsLst>
                <a:gs pos="0">
                  <a:srgbClr val="006971">
                    <a:tint val="100000"/>
                    <a:shade val="100000"/>
                    <a:satMod val="130000"/>
                  </a:srgbClr>
                </a:gs>
                <a:gs pos="100000">
                  <a:srgbClr val="006971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Multiply 22">
              <a:extLst>
                <a:ext uri="{FF2B5EF4-FFF2-40B4-BE49-F238E27FC236}">
                  <a16:creationId xmlns:a16="http://schemas.microsoft.com/office/drawing/2014/main" id="{7F7753EF-3879-9D76-6E1F-D30AACADD5D2}"/>
                </a:ext>
              </a:extLst>
            </p:cNvPr>
            <p:cNvSpPr/>
            <p:nvPr/>
          </p:nvSpPr>
          <p:spPr>
            <a:xfrm>
              <a:off x="1491709" y="2438400"/>
              <a:ext cx="251011" cy="251012"/>
            </a:xfrm>
            <a:prstGeom prst="mathMultiply">
              <a:avLst/>
            </a:prstGeom>
            <a:gradFill rotWithShape="1">
              <a:gsLst>
                <a:gs pos="0">
                  <a:srgbClr val="006971">
                    <a:tint val="100000"/>
                    <a:shade val="100000"/>
                    <a:satMod val="130000"/>
                  </a:srgbClr>
                </a:gs>
                <a:gs pos="100000">
                  <a:srgbClr val="006971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Multiply 23">
              <a:extLst>
                <a:ext uri="{FF2B5EF4-FFF2-40B4-BE49-F238E27FC236}">
                  <a16:creationId xmlns:a16="http://schemas.microsoft.com/office/drawing/2014/main" id="{0020FD89-A8D8-E971-55E0-64B6AAD8240F}"/>
                </a:ext>
              </a:extLst>
            </p:cNvPr>
            <p:cNvSpPr/>
            <p:nvPr/>
          </p:nvSpPr>
          <p:spPr>
            <a:xfrm>
              <a:off x="988591" y="2551519"/>
              <a:ext cx="251011" cy="251012"/>
            </a:xfrm>
            <a:prstGeom prst="mathMultiply">
              <a:avLst/>
            </a:prstGeom>
            <a:gradFill rotWithShape="1">
              <a:gsLst>
                <a:gs pos="0">
                  <a:srgbClr val="006971">
                    <a:tint val="100000"/>
                    <a:shade val="100000"/>
                    <a:satMod val="130000"/>
                  </a:srgbClr>
                </a:gs>
                <a:gs pos="100000">
                  <a:srgbClr val="006971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Multiply 24">
              <a:extLst>
                <a:ext uri="{FF2B5EF4-FFF2-40B4-BE49-F238E27FC236}">
                  <a16:creationId xmlns:a16="http://schemas.microsoft.com/office/drawing/2014/main" id="{13B0B288-7DAC-39D0-DE2C-A654BA3F1074}"/>
                </a:ext>
              </a:extLst>
            </p:cNvPr>
            <p:cNvSpPr/>
            <p:nvPr/>
          </p:nvSpPr>
          <p:spPr>
            <a:xfrm>
              <a:off x="2342101" y="2107111"/>
              <a:ext cx="251011" cy="251012"/>
            </a:xfrm>
            <a:prstGeom prst="mathMultiply">
              <a:avLst/>
            </a:prstGeom>
            <a:gradFill rotWithShape="1">
              <a:gsLst>
                <a:gs pos="0">
                  <a:srgbClr val="006971">
                    <a:tint val="100000"/>
                    <a:shade val="100000"/>
                    <a:satMod val="130000"/>
                  </a:srgbClr>
                </a:gs>
                <a:gs pos="100000">
                  <a:srgbClr val="006971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" name="Multiply 25">
              <a:extLst>
                <a:ext uri="{FF2B5EF4-FFF2-40B4-BE49-F238E27FC236}">
                  <a16:creationId xmlns:a16="http://schemas.microsoft.com/office/drawing/2014/main" id="{4BAB54D6-5333-C560-B904-5C36F9B76670}"/>
                </a:ext>
              </a:extLst>
            </p:cNvPr>
            <p:cNvSpPr/>
            <p:nvPr/>
          </p:nvSpPr>
          <p:spPr>
            <a:xfrm>
              <a:off x="1364929" y="2071026"/>
              <a:ext cx="251011" cy="251012"/>
            </a:xfrm>
            <a:prstGeom prst="mathMultiply">
              <a:avLst/>
            </a:prstGeom>
            <a:gradFill rotWithShape="1">
              <a:gsLst>
                <a:gs pos="0">
                  <a:srgbClr val="006971">
                    <a:tint val="100000"/>
                    <a:shade val="100000"/>
                    <a:satMod val="130000"/>
                  </a:srgbClr>
                </a:gs>
                <a:gs pos="100000">
                  <a:srgbClr val="006971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6971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32" name="Multiply 31">
            <a:extLst>
              <a:ext uri="{FF2B5EF4-FFF2-40B4-BE49-F238E27FC236}">
                <a16:creationId xmlns:a16="http://schemas.microsoft.com/office/drawing/2014/main" id="{7E381320-E6C0-BF7E-F47C-24A3E3585CA2}"/>
              </a:ext>
            </a:extLst>
          </p:cNvPr>
          <p:cNvSpPr/>
          <p:nvPr/>
        </p:nvSpPr>
        <p:spPr>
          <a:xfrm>
            <a:off x="4342404" y="2558446"/>
            <a:ext cx="359584" cy="354087"/>
          </a:xfrm>
          <a:prstGeom prst="mathMultiply">
            <a:avLst/>
          </a:prstGeom>
          <a:gradFill rotWithShape="1">
            <a:gsLst>
              <a:gs pos="0">
                <a:srgbClr val="006971">
                  <a:tint val="100000"/>
                  <a:shade val="100000"/>
                  <a:satMod val="130000"/>
                </a:srgbClr>
              </a:gs>
              <a:gs pos="100000">
                <a:srgbClr val="006971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006971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1BD93F-C949-A65F-FE39-8BA9060D46AF}"/>
              </a:ext>
            </a:extLst>
          </p:cNvPr>
          <p:cNvSpPr txBox="1"/>
          <p:nvPr/>
        </p:nvSpPr>
        <p:spPr>
          <a:xfrm>
            <a:off x="4692507" y="2554350"/>
            <a:ext cx="418902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sz="1800" kern="1200" dirty="0">
                <a:solidFill>
                  <a:srgbClr val="212121"/>
                </a:solidFill>
                <a:latin typeface="Roboto" panose="02000000000000000000" pitchFamily="2" charset="0"/>
                <a:ea typeface="MS PGothic" pitchFamily="34" charset="-128"/>
                <a:cs typeface="+mn-cs"/>
              </a:rPr>
              <a:t>Observations not selected in the bootstrap sample can be used to estimate the performance of the ensemble: Out-of-bag Performance.</a:t>
            </a:r>
            <a:endParaRPr lang="en-US" sz="1800" kern="1200" dirty="0">
              <a:solidFill>
                <a:srgbClr val="006971"/>
              </a:solidFill>
              <a:latin typeface="Calibri" pitchFamily="34" charset="0"/>
              <a:ea typeface="MS PGothic" pitchFamily="34" charset="-128"/>
              <a:cs typeface="+mn-cs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 kern="1200" dirty="0">
              <a:solidFill>
                <a:srgbClr val="212121"/>
              </a:solidFill>
              <a:latin typeface="Roboto" panose="02000000000000000000" pitchFamily="2" charset="0"/>
              <a:ea typeface="MS PGothic" pitchFamily="34" charset="-128"/>
              <a:cs typeface="+mn-cs"/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endParaRPr lang="en-US" sz="1800" kern="1200" dirty="0">
              <a:solidFill>
                <a:srgbClr val="212121"/>
              </a:solidFill>
              <a:latin typeface="Roboto" panose="02000000000000000000" pitchFamily="2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75212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Bootstrap Aggregating (Bagging)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Important hyper-parameter : number of estimators</a:t>
            </a:r>
          </a:p>
          <a:p>
            <a:pPr marL="0" indent="0">
              <a:spcBef>
                <a:spcPts val="0"/>
              </a:spcBef>
              <a:buSzPts val="2800"/>
              <a:buNone/>
            </a:pP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15" name="Picture 2" descr="Many Heads Are Better Than One: The Case For Ensemble Learning - KDnuggets">
            <a:extLst>
              <a:ext uri="{FF2B5EF4-FFF2-40B4-BE49-F238E27FC236}">
                <a16:creationId xmlns:a16="http://schemas.microsoft.com/office/drawing/2014/main" id="{5D2CAD8A-E73A-4ADB-9EB9-3280FAD66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411" y="2709524"/>
            <a:ext cx="2852656" cy="384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56A435-5935-4185-B023-8B9D73D7B22A}"/>
              </a:ext>
            </a:extLst>
          </p:cNvPr>
          <p:cNvSpPr/>
          <p:nvPr/>
        </p:nvSpPr>
        <p:spPr>
          <a:xfrm>
            <a:off x="1026459" y="4858871"/>
            <a:ext cx="2702859" cy="484094"/>
          </a:xfrm>
          <a:prstGeom prst="rect">
            <a:avLst/>
          </a:prstGeom>
          <a:solidFill>
            <a:schemeClr val="dk1">
              <a:alpha val="26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948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80832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Random Forests</a:t>
            </a:r>
            <a:endParaRPr dirty="0"/>
          </a:p>
        </p:txBody>
      </p:sp>
      <p:pic>
        <p:nvPicPr>
          <p:cNvPr id="7170" name="Picture 2" descr="Introduction to Random forest | Blog | Dimensionless">
            <a:extLst>
              <a:ext uri="{FF2B5EF4-FFF2-40B4-BE49-F238E27FC236}">
                <a16:creationId xmlns:a16="http://schemas.microsoft.com/office/drawing/2014/main" id="{D5FF1209-EEA1-4CE0-BCD1-86F9C65786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6" t="22275" r="3901"/>
          <a:stretch/>
        </p:blipFill>
        <p:spPr bwMode="auto">
          <a:xfrm>
            <a:off x="4528969" y="4087906"/>
            <a:ext cx="3861996" cy="2289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88556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Random Forests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Bagging produces correlated predictions b/c we use same variables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We can improve Bagging by also sampling the variables</a:t>
            </a: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01B1F-067F-A70C-747B-6DDB9934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608" y="2849880"/>
            <a:ext cx="5216195" cy="385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25302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Random Forests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1" name="Google Shape;251;p1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By creating different trees there is more diversity (uncorrelatedness)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The number of variables sampled are by default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rad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-apple-system"/>
                    <a:cs typeface="Arial"/>
                    <a:sym typeface="Arial"/>
                  </a:rPr>
                  <a:t>	</a:t>
                </a:r>
              </a:p>
              <a:p>
                <a:pPr indent="-457200">
                  <a:spcBef>
                    <a:spcPts val="0"/>
                  </a:spcBef>
                  <a:buSzPts val="2800"/>
                  <a:buFont typeface="Wingdings" panose="05000000000000000000" pitchFamily="2" charset="2"/>
                  <a:buChar char="q"/>
                </a:pPr>
                <a:r>
                  <a:rPr lang="en-US" dirty="0"/>
                  <a:t>Can also obtain an out of bag (OOB) score</a:t>
                </a:r>
              </a:p>
            </p:txBody>
          </p:sp>
        </mc:Choice>
        <mc:Fallback>
          <p:sp>
            <p:nvSpPr>
              <p:cNvPr id="251" name="Google Shape;251;p1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940411" y="1805668"/>
                <a:ext cx="11075633" cy="4351338"/>
              </a:xfrm>
              <a:prstGeom prst="rect">
                <a:avLst/>
              </a:prstGeom>
              <a:blipFill>
                <a:blip r:embed="rId3"/>
                <a:stretch>
                  <a:fillRect l="-936" t="-23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8001B1F-067F-A70C-747B-6DDB9934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44" y="3213735"/>
            <a:ext cx="4433251" cy="32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141722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Random Forests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Important Hyper-parameters: number of estimators, stopping rules, tree structure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001B1F-067F-A70C-747B-6DDB9934C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244" y="3213735"/>
            <a:ext cx="4433251" cy="327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825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How to Measure Impurity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There are some metrics we can use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dirty="0"/>
              <a:t>Gini Index (Classification)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dirty="0"/>
              <a:t>Entropy (Classification)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r>
              <a:rPr lang="en-US" dirty="0"/>
              <a:t>RMSE (Regression)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These metrics are computed at each node for ALL possible splits</a:t>
            </a:r>
          </a:p>
          <a:p>
            <a:pPr lvl="1" indent="-457200">
              <a:spcBef>
                <a:spcPts val="0"/>
              </a:spcBef>
              <a:buSzPts val="2800"/>
              <a:buFont typeface="Wingdings" pitchFamily="2" charset="2"/>
              <a:buChar char="§"/>
            </a:pPr>
            <a:endParaRPr lang="en-US" dirty="0"/>
          </a:p>
        </p:txBody>
      </p:sp>
      <p:pic>
        <p:nvPicPr>
          <p:cNvPr id="3" name="Google Shape;188;p25">
            <a:extLst>
              <a:ext uri="{FF2B5EF4-FFF2-40B4-BE49-F238E27FC236}">
                <a16:creationId xmlns:a16="http://schemas.microsoft.com/office/drawing/2014/main" id="{9EED75FC-00DF-141C-B3EB-361BAFFDF47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561080"/>
            <a:ext cx="5684520" cy="3196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0C161C-71A5-2D78-FFE6-591FD2C7E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283" y="3758800"/>
            <a:ext cx="3612262" cy="265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019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Decision (Separating) Boundaries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Partitions the vector space into sets, one for each class. </a:t>
            </a:r>
            <a:r>
              <a:rPr lang="en-US" dirty="0">
                <a:sym typeface="Arial"/>
              </a:rPr>
              <a:t>	</a:t>
            </a:r>
            <a:endParaRPr lang="en-US" dirty="0"/>
          </a:p>
        </p:txBody>
      </p:sp>
      <p:pic>
        <p:nvPicPr>
          <p:cNvPr id="8194" name="Picture 2" descr="Decision Boundary - an overview | ScienceDirect Topics">
            <a:extLst>
              <a:ext uri="{FF2B5EF4-FFF2-40B4-BE49-F238E27FC236}">
                <a16:creationId xmlns:a16="http://schemas.microsoft.com/office/drawing/2014/main" id="{EC7B1C96-5BE3-4B7C-AB2F-620413D2D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076" y="2619432"/>
            <a:ext cx="6422705" cy="341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795487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Random Forests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Decision Boundary of RF</a:t>
            </a:r>
            <a:r>
              <a:rPr lang="en-US" sz="2000" dirty="0">
                <a:solidFill>
                  <a:srgbClr val="000000"/>
                </a:solidFill>
                <a:latin typeface="-apple-system"/>
                <a:cs typeface="Arial"/>
                <a:sym typeface="Arial"/>
              </a:rPr>
              <a:t>	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35FB9-CD97-21B3-BD4F-F3B07A63A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91241"/>
            <a:ext cx="5419616" cy="387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855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03411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"/>
          <p:cNvSpPr txBox="1">
            <a:spLocks noGrp="1"/>
          </p:cNvSpPr>
          <p:nvPr>
            <p:ph type="ctrTitle"/>
          </p:nvPr>
        </p:nvSpPr>
        <p:spPr>
          <a:xfrm>
            <a:off x="878651" y="2452388"/>
            <a:ext cx="10721165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oboto Slab"/>
              <a:buNone/>
            </a:pPr>
            <a:r>
              <a:rPr lang="en-US" dirty="0"/>
              <a:t>Boosting</a:t>
            </a:r>
            <a:endParaRPr dirty="0"/>
          </a:p>
        </p:txBody>
      </p:sp>
      <p:pic>
        <p:nvPicPr>
          <p:cNvPr id="9218" name="Picture 2" descr="A Beginners Guide To Boosting Machine Learning Algorithms | Edureka">
            <a:extLst>
              <a:ext uri="{FF2B5EF4-FFF2-40B4-BE49-F238E27FC236}">
                <a16:creationId xmlns:a16="http://schemas.microsoft.com/office/drawing/2014/main" id="{18DB799C-F232-4ECD-B377-7F5BE6DEF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4198732"/>
            <a:ext cx="50292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28481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Boosted Trees (Boosting)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boosting trees are grown sequentially.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Each tree is fit on a the residuals of the previous tree. </a:t>
            </a:r>
            <a:r>
              <a:rPr lang="en-US" dirty="0">
                <a:sym typeface="Arial"/>
              </a:rPr>
              <a:t>	</a:t>
            </a:r>
            <a:endParaRPr lang="en-US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2A9CCF4-4E3E-B73C-69FA-23844C2219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95" y="2849880"/>
            <a:ext cx="6669816" cy="364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01112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Boosted Trees (Boosting)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boosting trees are grown sequentially.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Each tree is fit on a the residuals of the previous tree. </a:t>
            </a:r>
            <a:r>
              <a:rPr lang="en-US" dirty="0">
                <a:sym typeface="Arial"/>
              </a:rPr>
              <a:t>	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695058-0851-EE2E-6FD4-96A764DED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10" y="2803571"/>
            <a:ext cx="5521349" cy="373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02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Boosted Trees (Boosting) 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In boosting trees are grown sequentially. </a:t>
            </a:r>
          </a:p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Each tree is fit on a the residuals of the previous tree. </a:t>
            </a:r>
            <a:r>
              <a:rPr lang="en-US" dirty="0">
                <a:sym typeface="Arial"/>
              </a:rPr>
              <a:t>	</a:t>
            </a:r>
            <a:endParaRPr lang="en-US" dirty="0"/>
          </a:p>
        </p:txBody>
      </p:sp>
      <p:pic>
        <p:nvPicPr>
          <p:cNvPr id="2" name="Picture 2" descr="Gradient Boosting Machines · UC Business Analytics R Programming Guide">
            <a:extLst>
              <a:ext uri="{FF2B5EF4-FFF2-40B4-BE49-F238E27FC236}">
                <a16:creationId xmlns:a16="http://schemas.microsoft.com/office/drawing/2014/main" id="{EF2D3E45-87BC-7508-AB00-1BBDBC9F6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41898"/>
            <a:ext cx="3850977" cy="385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71707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1"/>
          <p:cNvSpPr txBox="1">
            <a:spLocks noGrp="1"/>
          </p:cNvSpPr>
          <p:nvPr>
            <p:ph type="ctrTitle"/>
          </p:nvPr>
        </p:nvSpPr>
        <p:spPr>
          <a:xfrm>
            <a:off x="1524000" y="2971059"/>
            <a:ext cx="9144000" cy="1501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Roboto Slab"/>
              <a:buNone/>
            </a:pPr>
            <a:r>
              <a:rPr lang="en-US" dirty="0"/>
              <a:t>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13701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Boosting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Gradient descent is an optimization algorithm used to minimize some function by iteratively moving in the direction of steepest descent</a:t>
            </a:r>
            <a:r>
              <a:rPr lang="en-US" dirty="0">
                <a:sym typeface="Arial"/>
              </a:rPr>
              <a:t>	</a:t>
            </a:r>
            <a:endParaRPr lang="en-US" dirty="0"/>
          </a:p>
        </p:txBody>
      </p:sp>
      <p:pic>
        <p:nvPicPr>
          <p:cNvPr id="3" name="Picture 2" descr="Stochastic Gradient Descent for machine learning clearly explained |  Baptiste Monpezat">
            <a:extLst>
              <a:ext uri="{FF2B5EF4-FFF2-40B4-BE49-F238E27FC236}">
                <a16:creationId xmlns:a16="http://schemas.microsoft.com/office/drawing/2014/main" id="{E46E5B34-EBA4-7BD8-3A0B-01C76D86A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49936"/>
            <a:ext cx="6685878" cy="3342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44392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1014166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Roboto Slab"/>
              <a:buNone/>
            </a:pPr>
            <a:r>
              <a:rPr lang="en-US" dirty="0"/>
              <a:t>Gradient Boosting</a:t>
            </a:r>
            <a:endParaRPr dirty="0"/>
          </a:p>
        </p:txBody>
      </p:sp>
      <p:sp>
        <p:nvSpPr>
          <p:cNvPr id="251" name="Google Shape;251;p1"/>
          <p:cNvSpPr txBox="1">
            <a:spLocks noGrp="1"/>
          </p:cNvSpPr>
          <p:nvPr>
            <p:ph type="body" idx="1"/>
          </p:nvPr>
        </p:nvSpPr>
        <p:spPr>
          <a:xfrm>
            <a:off x="940411" y="1805668"/>
            <a:ext cx="11075633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457200">
              <a:spcBef>
                <a:spcPts val="0"/>
              </a:spcBef>
              <a:buSzPts val="2800"/>
              <a:buFont typeface="Wingdings" panose="05000000000000000000" pitchFamily="2" charset="2"/>
              <a:buChar char="q"/>
            </a:pPr>
            <a:r>
              <a:rPr lang="en-US" dirty="0"/>
              <a:t>Important hyper-parameter is the step size (learning rate)</a:t>
            </a:r>
            <a:r>
              <a:rPr lang="en-US" dirty="0">
                <a:sym typeface="Arial"/>
              </a:rPr>
              <a:t>	</a:t>
            </a:r>
            <a:endParaRPr lang="en-US" dirty="0"/>
          </a:p>
        </p:txBody>
      </p:sp>
      <p:pic>
        <p:nvPicPr>
          <p:cNvPr id="2" name="Picture 2" descr="Gradient Descent Intuition — How Machines Learn | by The Experimental  Writer | AI Graduate | Medium">
            <a:extLst>
              <a:ext uri="{FF2B5EF4-FFF2-40B4-BE49-F238E27FC236}">
                <a16:creationId xmlns:a16="http://schemas.microsoft.com/office/drawing/2014/main" id="{267D6776-7B9F-AD67-35AF-651C9C398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77133"/>
            <a:ext cx="5638800" cy="4229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8051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C41230"/>
      </a:dk1>
      <a:lt1>
        <a:srgbClr val="FAF9F7"/>
      </a:lt1>
      <a:dk2>
        <a:srgbClr val="C41230"/>
      </a:dk2>
      <a:lt2>
        <a:srgbClr val="FAF9F7"/>
      </a:lt2>
      <a:accent1>
        <a:srgbClr val="ECEDE2"/>
      </a:accent1>
      <a:accent2>
        <a:srgbClr val="941728"/>
      </a:accent2>
      <a:accent3>
        <a:srgbClr val="007B89"/>
      </a:accent3>
      <a:accent4>
        <a:srgbClr val="000000"/>
      </a:accent4>
      <a:accent5>
        <a:srgbClr val="262626"/>
      </a:accent5>
      <a:accent6>
        <a:srgbClr val="FFFFFF"/>
      </a:accent6>
      <a:hlink>
        <a:srgbClr val="007B89"/>
      </a:hlink>
      <a:folHlink>
        <a:srgbClr val="94172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12411</TotalTime>
  <Words>3203</Words>
  <Application>Microsoft Office PowerPoint</Application>
  <PresentationFormat>Widescreen</PresentationFormat>
  <Paragraphs>401</Paragraphs>
  <Slides>100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1" baseType="lpstr">
      <vt:lpstr>Lato Light</vt:lpstr>
      <vt:lpstr>Roboto</vt:lpstr>
      <vt:lpstr>Courier New</vt:lpstr>
      <vt:lpstr>Cambria Math</vt:lpstr>
      <vt:lpstr>Wingdings</vt:lpstr>
      <vt:lpstr>Calibri</vt:lpstr>
      <vt:lpstr>Lato</vt:lpstr>
      <vt:lpstr>Roboto Slab</vt:lpstr>
      <vt:lpstr>-apple-system</vt:lpstr>
      <vt:lpstr>Arial</vt:lpstr>
      <vt:lpstr>Office Theme</vt:lpstr>
      <vt:lpstr>Module 5</vt:lpstr>
      <vt:lpstr>Recursive Partitioning and Impurity</vt:lpstr>
      <vt:lpstr>Trees are Rules-Based Algorithms</vt:lpstr>
      <vt:lpstr>Decision Trees</vt:lpstr>
      <vt:lpstr>Regression Trees </vt:lpstr>
      <vt:lpstr>Recursive Partitioning</vt:lpstr>
      <vt:lpstr>Recursive Partitioning</vt:lpstr>
      <vt:lpstr>How to Measure Impurity</vt:lpstr>
      <vt:lpstr>How to Measure Impurity</vt:lpstr>
      <vt:lpstr>The Gini Index (Classification)</vt:lpstr>
      <vt:lpstr>The Gini Index (Root Node)</vt:lpstr>
      <vt:lpstr>The Gini Index (Right Node)</vt:lpstr>
      <vt:lpstr>The Gini Index (Left Node)</vt:lpstr>
      <vt:lpstr>The Gini Index (Combined Split)</vt:lpstr>
      <vt:lpstr>Example 1:</vt:lpstr>
      <vt:lpstr>Example 1: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The Gini Index</vt:lpstr>
      <vt:lpstr>Python</vt:lpstr>
      <vt:lpstr>The Entropy (Classification)</vt:lpstr>
      <vt:lpstr>The Entropy (Root Node)</vt:lpstr>
      <vt:lpstr>The Entropy (at Right Node)</vt:lpstr>
      <vt:lpstr>The Entropy (at Left Node)</vt:lpstr>
      <vt:lpstr>The Entropy (Combined Split)</vt:lpstr>
      <vt:lpstr>The Entropy</vt:lpstr>
      <vt:lpstr>Python</vt:lpstr>
      <vt:lpstr>Regression Trees </vt:lpstr>
      <vt:lpstr>Python</vt:lpstr>
      <vt:lpstr>Hyperparameters</vt:lpstr>
      <vt:lpstr>Hyperparameters</vt:lpstr>
      <vt:lpstr>Hyperparameters vs Parameters</vt:lpstr>
      <vt:lpstr>Splitting Criterion</vt:lpstr>
      <vt:lpstr>Maximum Tree Depth</vt:lpstr>
      <vt:lpstr>Maximum Tree Depth</vt:lpstr>
      <vt:lpstr>Maximum Number of Terminal Nodes</vt:lpstr>
      <vt:lpstr>Minimum Samples</vt:lpstr>
      <vt:lpstr>Minimum Samples</vt:lpstr>
      <vt:lpstr>Minimum Impurity Decrease</vt:lpstr>
      <vt:lpstr>Cost Complexity Pruning</vt:lpstr>
      <vt:lpstr>Cost Complexity Pruning</vt:lpstr>
      <vt:lpstr>Python</vt:lpstr>
      <vt:lpstr>Cross-Validation</vt:lpstr>
      <vt:lpstr>Cross-Validation</vt:lpstr>
      <vt:lpstr>Cross-Validation</vt:lpstr>
      <vt:lpstr>Cross-Validation</vt:lpstr>
      <vt:lpstr>Cross-Validation</vt:lpstr>
      <vt:lpstr>Cross-Validation</vt:lpstr>
      <vt:lpstr>Cross-Validation</vt:lpstr>
      <vt:lpstr>Python</vt:lpstr>
      <vt:lpstr>Grid Search</vt:lpstr>
      <vt:lpstr>Grid Search</vt:lpstr>
      <vt:lpstr>Grid Search</vt:lpstr>
      <vt:lpstr>Grid Search – Parallel Processing</vt:lpstr>
      <vt:lpstr>Grid Search – Coding on sklearn</vt:lpstr>
      <vt:lpstr>Grid Search – Coding on sklearn</vt:lpstr>
      <vt:lpstr>Python</vt:lpstr>
      <vt:lpstr>Ensembles</vt:lpstr>
      <vt:lpstr>Findings on Decision Trees</vt:lpstr>
      <vt:lpstr>Findings on Decision Trees</vt:lpstr>
      <vt:lpstr>Bias vs Variance</vt:lpstr>
      <vt:lpstr>Bias vs Variance</vt:lpstr>
      <vt:lpstr>Ensemble Models</vt:lpstr>
      <vt:lpstr>Ensemble Models for Regression</vt:lpstr>
      <vt:lpstr>Bagging</vt:lpstr>
      <vt:lpstr>Bootstrap Aggregating (Bagging)</vt:lpstr>
      <vt:lpstr>Bootstrap Aggregating (Bagging)</vt:lpstr>
      <vt:lpstr>Bootstrap Aggregating (Bagging)</vt:lpstr>
      <vt:lpstr>Bootstrap Aggregating (Bagging)</vt:lpstr>
      <vt:lpstr>Python</vt:lpstr>
      <vt:lpstr>Random Forests</vt:lpstr>
      <vt:lpstr>Random Forests</vt:lpstr>
      <vt:lpstr>Random Forests</vt:lpstr>
      <vt:lpstr>Random Forests</vt:lpstr>
      <vt:lpstr>Decision (Separating) Boundaries</vt:lpstr>
      <vt:lpstr>Random Forests</vt:lpstr>
      <vt:lpstr>Python</vt:lpstr>
      <vt:lpstr>Boosting</vt:lpstr>
      <vt:lpstr>Boosted Trees (Boosting) </vt:lpstr>
      <vt:lpstr>Boosted Trees (Boosting) </vt:lpstr>
      <vt:lpstr>Boosted Trees (Boosting) </vt:lpstr>
      <vt:lpstr>Python</vt:lpstr>
      <vt:lpstr>Gradient Boosting</vt:lpstr>
      <vt:lpstr>Gradient Boosting</vt:lpstr>
      <vt:lpstr>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0</dc:title>
  <dc:creator>Orians, A.J.</dc:creator>
  <cp:lastModifiedBy>Martinez, Waldyn Gerardo Dr.</cp:lastModifiedBy>
  <cp:revision>174</cp:revision>
  <dcterms:modified xsi:type="dcterms:W3CDTF">2023-11-06T21:19:38Z</dcterms:modified>
</cp:coreProperties>
</file>